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62" r:id="rId3"/>
    <p:sldId id="263" r:id="rId4"/>
    <p:sldId id="264" r:id="rId5"/>
    <p:sldId id="267" r:id="rId6"/>
    <p:sldId id="265" r:id="rId7"/>
    <p:sldId id="266" r:id="rId8"/>
    <p:sldId id="268" r:id="rId9"/>
    <p:sldId id="270" r:id="rId10"/>
    <p:sldId id="271" r:id="rId11"/>
    <p:sldId id="272" r:id="rId12"/>
    <p:sldId id="273" r:id="rId13"/>
    <p:sldId id="308" r:id="rId14"/>
    <p:sldId id="269" r:id="rId15"/>
    <p:sldId id="284" r:id="rId16"/>
    <p:sldId id="310" r:id="rId17"/>
    <p:sldId id="274" r:id="rId18"/>
    <p:sldId id="286" r:id="rId19"/>
    <p:sldId id="288" r:id="rId20"/>
    <p:sldId id="287" r:id="rId21"/>
    <p:sldId id="289" r:id="rId22"/>
    <p:sldId id="290" r:id="rId23"/>
    <p:sldId id="292" r:id="rId24"/>
    <p:sldId id="293" r:id="rId25"/>
    <p:sldId id="295" r:id="rId26"/>
    <p:sldId id="296" r:id="rId27"/>
    <p:sldId id="297" r:id="rId28"/>
    <p:sldId id="298" r:id="rId29"/>
    <p:sldId id="305" r:id="rId30"/>
    <p:sldId id="302" r:id="rId31"/>
    <p:sldId id="303" r:id="rId32"/>
    <p:sldId id="300" r:id="rId33"/>
    <p:sldId id="301" r:id="rId34"/>
    <p:sldId id="285" r:id="rId35"/>
    <p:sldId id="275" r:id="rId36"/>
    <p:sldId id="311" r:id="rId37"/>
    <p:sldId id="276" r:id="rId38"/>
    <p:sldId id="277" r:id="rId39"/>
    <p:sldId id="294" r:id="rId40"/>
    <p:sldId id="281" r:id="rId41"/>
    <p:sldId id="278" r:id="rId42"/>
    <p:sldId id="279" r:id="rId43"/>
    <p:sldId id="280" r:id="rId44"/>
    <p:sldId id="313" r:id="rId4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3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C78A48-3736-8A3F-BAB7-98E860E3BB8B}" name="Hila Ben Hamo" initials="HB" userId="2a13904de1a1830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נועה אקר עמרני" initials="נאע" lastIdx="32" clrIdx="0">
    <p:extLst>
      <p:ext uri="{19B8F6BF-5375-455C-9EA6-DF929625EA0E}">
        <p15:presenceInfo xmlns:p15="http://schemas.microsoft.com/office/powerpoint/2012/main" userId="נועה אקר עמרני" providerId="None"/>
      </p:ext>
    </p:extLst>
  </p:cmAuthor>
  <p:cmAuthor id="2" name="Hila Ben Hamo" initials="HB" lastIdx="8" clrIdx="1">
    <p:extLst>
      <p:ext uri="{19B8F6BF-5375-455C-9EA6-DF929625EA0E}">
        <p15:presenceInfo xmlns:p15="http://schemas.microsoft.com/office/powerpoint/2012/main" userId="2a13904de1a183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F5"/>
    <a:srgbClr val="FFCD03"/>
    <a:srgbClr val="143B67"/>
    <a:srgbClr val="2DBDD6"/>
    <a:srgbClr val="00C1DE"/>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00" autoAdjust="0"/>
  </p:normalViewPr>
  <p:slideViewPr>
    <p:cSldViewPr snapToGrid="0" showGuides="1">
      <p:cViewPr>
        <p:scale>
          <a:sx n="90" d="100"/>
          <a:sy n="90" d="100"/>
        </p:scale>
        <p:origin x="2898" y="90"/>
      </p:cViewPr>
      <p:guideLst>
        <p:guide orient="horz" pos="3120"/>
        <p:guide pos="21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3DC64-1A9A-41B0-AF30-87C120E61F0F}" type="doc">
      <dgm:prSet loTypeId="urn:microsoft.com/office/officeart/2005/8/layout/chevron2" loCatId="process" qsTypeId="urn:microsoft.com/office/officeart/2005/8/quickstyle/simple3" qsCatId="simple" csTypeId="urn:microsoft.com/office/officeart/2005/8/colors/accent0_1" csCatId="mainScheme" phldr="1"/>
      <dgm:spPr/>
      <dgm:t>
        <a:bodyPr/>
        <a:lstStyle/>
        <a:p>
          <a:endParaRPr lang="ar"/>
        </a:p>
      </dgm:t>
    </dgm:pt>
    <dgm:pt modelId="{E96145E8-AFB0-4E58-B96C-65BACA9B1085}">
      <dgm:prSet phldrT="[Text]"/>
      <dgm:spPr/>
      <dgm:t>
        <a:bodyPr/>
        <a:lstStyle/>
        <a:p>
          <a:pPr algn="ctr" rtl="1"/>
          <a:r>
            <a:rPr lang="ar" b="0" i="0" u="none" baseline="0"/>
            <a:t>1</a:t>
          </a:r>
          <a:endParaRPr lang="ar" dirty="0"/>
        </a:p>
      </dgm:t>
    </dgm:pt>
    <dgm:pt modelId="{DA705196-98E3-467B-964F-596E4061279B}" type="parTrans" cxnId="{EEDFC061-2E83-4891-83E3-50F40206F41C}">
      <dgm:prSet/>
      <dgm:spPr/>
      <dgm:t>
        <a:bodyPr/>
        <a:lstStyle/>
        <a:p>
          <a:endParaRPr lang="ar"/>
        </a:p>
      </dgm:t>
    </dgm:pt>
    <dgm:pt modelId="{F111C563-B487-4CFA-BEFD-E3566022EF8B}" type="sibTrans" cxnId="{EEDFC061-2E83-4891-83E3-50F40206F41C}">
      <dgm:prSet/>
      <dgm:spPr/>
      <dgm:t>
        <a:bodyPr/>
        <a:lstStyle/>
        <a:p>
          <a:endParaRPr lang="ar"/>
        </a:p>
      </dgm:t>
    </dgm:pt>
    <dgm:pt modelId="{0B7DC970-ECB2-43C1-8731-E33E3F6359CE}">
      <dgm:prSet phldrT="[Text]"/>
      <dgm:spPr>
        <a:solidFill>
          <a:srgbClr val="2DBDD6">
            <a:alpha val="90000"/>
          </a:srgbClr>
        </a:solidFill>
      </dgm:spPr>
      <dgm:t>
        <a:bodyPr/>
        <a:lstStyle/>
        <a:p>
          <a:pPr algn="ctr" rtl="1">
            <a:buFontTx/>
            <a:buNone/>
          </a:pPr>
          <a:r>
            <a:rPr lang="ar" b="0" i="0" u="none" baseline="0" dirty="0">
              <a:solidFill>
                <a:schemeClr val="bg1"/>
              </a:solidFill>
              <a:latin typeface="Calibri" panose="020F0502020204030204" pitchFamily="34" charset="0"/>
              <a:ea typeface="Calibri" panose="020F0502020204030204" pitchFamily="34" charset="0"/>
              <a:cs typeface="Calibri" panose="020F0502020204030204" pitchFamily="34" charset="0"/>
            </a:rPr>
            <a:t>اللقاء الأولي - تعارُف</a:t>
          </a:r>
          <a:endParaRPr lang="ar" dirty="0">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B24C9EAB-5CA9-40CD-8A1C-075095652095}" type="parTrans" cxnId="{2BF2F07D-C44D-4614-866C-32B36AEAA84B}">
      <dgm:prSet/>
      <dgm:spPr/>
      <dgm:t>
        <a:bodyPr/>
        <a:lstStyle/>
        <a:p>
          <a:endParaRPr lang="ar"/>
        </a:p>
      </dgm:t>
    </dgm:pt>
    <dgm:pt modelId="{B9647B76-8639-42E9-9B97-B3D6567DB2C8}" type="sibTrans" cxnId="{2BF2F07D-C44D-4614-866C-32B36AEAA84B}">
      <dgm:prSet/>
      <dgm:spPr/>
      <dgm:t>
        <a:bodyPr/>
        <a:lstStyle/>
        <a:p>
          <a:endParaRPr lang="ar"/>
        </a:p>
      </dgm:t>
    </dgm:pt>
    <dgm:pt modelId="{D92067E8-6F7D-42EF-92B5-CF386A4E87E1}">
      <dgm:prSet phldrT="[Text]"/>
      <dgm:spPr/>
      <dgm:t>
        <a:bodyPr/>
        <a:lstStyle/>
        <a:p>
          <a:pPr algn="ctr" rtl="1"/>
          <a:r>
            <a:rPr lang="ar" b="0" i="0" u="none" baseline="0"/>
            <a:t>2</a:t>
          </a:r>
          <a:endParaRPr lang="ar" dirty="0"/>
        </a:p>
      </dgm:t>
    </dgm:pt>
    <dgm:pt modelId="{D80F1A12-DB4D-4FAE-B94D-6BD580EA23A3}" type="parTrans" cxnId="{49F5B6D3-CF1A-4E34-AB4D-B5DDD7B4FE3C}">
      <dgm:prSet/>
      <dgm:spPr/>
      <dgm:t>
        <a:bodyPr/>
        <a:lstStyle/>
        <a:p>
          <a:endParaRPr lang="ar"/>
        </a:p>
      </dgm:t>
    </dgm:pt>
    <dgm:pt modelId="{7D652155-782B-491F-A206-772EC2E6F743}" type="sibTrans" cxnId="{49F5B6D3-CF1A-4E34-AB4D-B5DDD7B4FE3C}">
      <dgm:prSet/>
      <dgm:spPr/>
      <dgm:t>
        <a:bodyPr/>
        <a:lstStyle/>
        <a:p>
          <a:endParaRPr lang="ar"/>
        </a:p>
      </dgm:t>
    </dgm:pt>
    <dgm:pt modelId="{86A2C9EA-0951-405B-A51E-37D34A4CA13C}">
      <dgm:prSet phldrT="[Text]"/>
      <dgm:spPr>
        <a:solidFill>
          <a:srgbClr val="2DBDD6">
            <a:alpha val="90000"/>
          </a:srgbClr>
        </a:solidFill>
      </dgm:spPr>
      <dgm:t>
        <a:bodyPr/>
        <a:lstStyle/>
        <a:p>
          <a:pPr algn="ctr" rtl="1">
            <a:buFontTx/>
            <a:buNone/>
          </a:pPr>
          <a:r>
            <a:rPr lang="ar" b="0" i="0" u="none" baseline="0" dirty="0">
              <a:solidFill>
                <a:schemeClr val="bg1"/>
              </a:solidFill>
              <a:latin typeface="Calibri" panose="020F0502020204030204" pitchFamily="34" charset="0"/>
              <a:cs typeface="Calibri" panose="020F0502020204030204" pitchFamily="34" charset="0"/>
            </a:rPr>
            <a:t>تعارُف رقمي أولي مع المشترك  </a:t>
          </a:r>
          <a:endParaRPr lang="ar" dirty="0">
            <a:solidFill>
              <a:schemeClr val="bg1"/>
            </a:solidFill>
            <a:latin typeface="Calibri" panose="020F0502020204030204" pitchFamily="34" charset="0"/>
            <a:cs typeface="Calibri" panose="020F0502020204030204" pitchFamily="34" charset="0"/>
          </a:endParaRPr>
        </a:p>
      </dgm:t>
    </dgm:pt>
    <dgm:pt modelId="{41E24AD1-80D9-4E2A-863B-208E2FE16D3A}" type="parTrans" cxnId="{DE67DF25-F3FD-4B40-87F5-C6BDB8C4BEDC}">
      <dgm:prSet/>
      <dgm:spPr/>
      <dgm:t>
        <a:bodyPr/>
        <a:lstStyle/>
        <a:p>
          <a:endParaRPr lang="ar"/>
        </a:p>
      </dgm:t>
    </dgm:pt>
    <dgm:pt modelId="{B901DC1B-EB5F-4BFE-BB93-549C59932247}" type="sibTrans" cxnId="{DE67DF25-F3FD-4B40-87F5-C6BDB8C4BEDC}">
      <dgm:prSet/>
      <dgm:spPr/>
      <dgm:t>
        <a:bodyPr/>
        <a:lstStyle/>
        <a:p>
          <a:endParaRPr lang="ar"/>
        </a:p>
      </dgm:t>
    </dgm:pt>
    <dgm:pt modelId="{F68DDCE2-4E75-4A78-8E6E-6BF07AB1B81F}">
      <dgm:prSet phldrT="[Text]"/>
      <dgm:spPr/>
      <dgm:t>
        <a:bodyPr/>
        <a:lstStyle/>
        <a:p>
          <a:pPr algn="ctr" rtl="1"/>
          <a:r>
            <a:rPr lang="ar" b="0" i="0" u="none" baseline="0"/>
            <a:t>3</a:t>
          </a:r>
          <a:endParaRPr lang="ar" dirty="0"/>
        </a:p>
      </dgm:t>
    </dgm:pt>
    <dgm:pt modelId="{616C096E-D98C-436F-9177-E04216E0B7FE}" type="parTrans" cxnId="{FFFE6A28-9FD2-46D9-A710-E74F609306CA}">
      <dgm:prSet/>
      <dgm:spPr/>
      <dgm:t>
        <a:bodyPr/>
        <a:lstStyle/>
        <a:p>
          <a:endParaRPr lang="ar"/>
        </a:p>
      </dgm:t>
    </dgm:pt>
    <dgm:pt modelId="{8591B38E-7703-464A-9C52-20EBFA75DB09}" type="sibTrans" cxnId="{FFFE6A28-9FD2-46D9-A710-E74F609306CA}">
      <dgm:prSet/>
      <dgm:spPr/>
      <dgm:t>
        <a:bodyPr/>
        <a:lstStyle/>
        <a:p>
          <a:endParaRPr lang="ar"/>
        </a:p>
      </dgm:t>
    </dgm:pt>
    <dgm:pt modelId="{391C27AF-E4D8-4A2A-BD5D-B482B670A62B}">
      <dgm:prSet phldrT="[Text]"/>
      <dgm:spPr>
        <a:solidFill>
          <a:srgbClr val="2DBDD6">
            <a:alpha val="90000"/>
          </a:srgbClr>
        </a:solidFill>
      </dgm:spPr>
      <dgm:t>
        <a:bodyPr/>
        <a:lstStyle/>
        <a:p>
          <a:pPr algn="ctr" rtl="1">
            <a:buFontTx/>
            <a:buNone/>
          </a:pPr>
          <a:r>
            <a:rPr lang="ar" b="0" i="0" u="none" baseline="0" dirty="0">
              <a:solidFill>
                <a:schemeClr val="bg1"/>
              </a:solidFill>
              <a:latin typeface="Calibri" panose="020F0502020204030204" pitchFamily="34" charset="0"/>
              <a:ea typeface="Calibri" panose="020F0502020204030204" pitchFamily="34" charset="0"/>
              <a:cs typeface="Calibri" panose="020F0502020204030204" pitchFamily="34" charset="0"/>
            </a:rPr>
            <a:t>إتاحة الموقع بشكل أولي</a:t>
          </a:r>
          <a:endParaRPr lang="ar" dirty="0">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BCC6443C-4FAB-4744-AEF7-027588498D0B}" type="parTrans" cxnId="{B52062A3-55CF-4BDF-9173-959CF39F4A59}">
      <dgm:prSet/>
      <dgm:spPr/>
      <dgm:t>
        <a:bodyPr/>
        <a:lstStyle/>
        <a:p>
          <a:endParaRPr lang="ar"/>
        </a:p>
      </dgm:t>
    </dgm:pt>
    <dgm:pt modelId="{454AB0F5-F151-4CFA-ADE2-5F198B16803B}" type="sibTrans" cxnId="{B52062A3-55CF-4BDF-9173-959CF39F4A59}">
      <dgm:prSet/>
      <dgm:spPr/>
      <dgm:t>
        <a:bodyPr/>
        <a:lstStyle/>
        <a:p>
          <a:endParaRPr lang="ar"/>
        </a:p>
      </dgm:t>
    </dgm:pt>
    <dgm:pt modelId="{6AA42606-A34D-4BA7-9AA5-CABF98504558}" type="pres">
      <dgm:prSet presAssocID="{53A3DC64-1A9A-41B0-AF30-87C120E61F0F}" presName="linearFlow" presStyleCnt="0">
        <dgm:presLayoutVars>
          <dgm:dir/>
          <dgm:animLvl val="lvl"/>
          <dgm:resizeHandles val="exact"/>
        </dgm:presLayoutVars>
      </dgm:prSet>
      <dgm:spPr/>
    </dgm:pt>
    <dgm:pt modelId="{8593B1EF-EE67-429C-8890-7BDAA743AD94}" type="pres">
      <dgm:prSet presAssocID="{E96145E8-AFB0-4E58-B96C-65BACA9B1085}" presName="composite" presStyleCnt="0"/>
      <dgm:spPr/>
    </dgm:pt>
    <dgm:pt modelId="{3A248D98-76AF-41AB-A882-B7F809DCBBCB}" type="pres">
      <dgm:prSet presAssocID="{E96145E8-AFB0-4E58-B96C-65BACA9B1085}" presName="parentText" presStyleLbl="alignNode1" presStyleIdx="0" presStyleCnt="3">
        <dgm:presLayoutVars>
          <dgm:chMax val="1"/>
          <dgm:bulletEnabled val="1"/>
        </dgm:presLayoutVars>
      </dgm:prSet>
      <dgm:spPr/>
    </dgm:pt>
    <dgm:pt modelId="{5A8BC377-CE92-49DF-B582-FF1B4F63CB30}" type="pres">
      <dgm:prSet presAssocID="{E96145E8-AFB0-4E58-B96C-65BACA9B1085}" presName="descendantText" presStyleLbl="alignAcc1" presStyleIdx="0" presStyleCnt="3">
        <dgm:presLayoutVars>
          <dgm:bulletEnabled val="1"/>
        </dgm:presLayoutVars>
      </dgm:prSet>
      <dgm:spPr/>
    </dgm:pt>
    <dgm:pt modelId="{AB90C2C6-808D-43FD-8797-92D56F8CE0C6}" type="pres">
      <dgm:prSet presAssocID="{F111C563-B487-4CFA-BEFD-E3566022EF8B}" presName="sp" presStyleCnt="0"/>
      <dgm:spPr/>
    </dgm:pt>
    <dgm:pt modelId="{FAB53680-EF2C-4B2D-846C-328AF1408A7D}" type="pres">
      <dgm:prSet presAssocID="{D92067E8-6F7D-42EF-92B5-CF386A4E87E1}" presName="composite" presStyleCnt="0"/>
      <dgm:spPr/>
    </dgm:pt>
    <dgm:pt modelId="{D35003A5-284D-42DF-9FF8-5C356085E028}" type="pres">
      <dgm:prSet presAssocID="{D92067E8-6F7D-42EF-92B5-CF386A4E87E1}" presName="parentText" presStyleLbl="alignNode1" presStyleIdx="1" presStyleCnt="3">
        <dgm:presLayoutVars>
          <dgm:chMax val="1"/>
          <dgm:bulletEnabled val="1"/>
        </dgm:presLayoutVars>
      </dgm:prSet>
      <dgm:spPr/>
    </dgm:pt>
    <dgm:pt modelId="{FD94E65B-49AC-4F5D-BCF3-253739C2123B}" type="pres">
      <dgm:prSet presAssocID="{D92067E8-6F7D-42EF-92B5-CF386A4E87E1}" presName="descendantText" presStyleLbl="alignAcc1" presStyleIdx="1" presStyleCnt="3">
        <dgm:presLayoutVars>
          <dgm:bulletEnabled val="1"/>
        </dgm:presLayoutVars>
      </dgm:prSet>
      <dgm:spPr/>
    </dgm:pt>
    <dgm:pt modelId="{E013B6D4-BFD8-49AA-96D1-EBDF00CE3132}" type="pres">
      <dgm:prSet presAssocID="{7D652155-782B-491F-A206-772EC2E6F743}" presName="sp" presStyleCnt="0"/>
      <dgm:spPr/>
    </dgm:pt>
    <dgm:pt modelId="{7C5D38B7-CB03-4760-837F-33B9370119DA}" type="pres">
      <dgm:prSet presAssocID="{F68DDCE2-4E75-4A78-8E6E-6BF07AB1B81F}" presName="composite" presStyleCnt="0"/>
      <dgm:spPr/>
    </dgm:pt>
    <dgm:pt modelId="{E3C4CD32-47E6-4324-BB3B-8B73915AB577}" type="pres">
      <dgm:prSet presAssocID="{F68DDCE2-4E75-4A78-8E6E-6BF07AB1B81F}" presName="parentText" presStyleLbl="alignNode1" presStyleIdx="2" presStyleCnt="3">
        <dgm:presLayoutVars>
          <dgm:chMax val="1"/>
          <dgm:bulletEnabled val="1"/>
        </dgm:presLayoutVars>
      </dgm:prSet>
      <dgm:spPr/>
    </dgm:pt>
    <dgm:pt modelId="{C4F42598-BBC7-4B4C-AABE-CD3BC65F8F56}" type="pres">
      <dgm:prSet presAssocID="{F68DDCE2-4E75-4A78-8E6E-6BF07AB1B81F}" presName="descendantText" presStyleLbl="alignAcc1" presStyleIdx="2" presStyleCnt="3">
        <dgm:presLayoutVars>
          <dgm:bulletEnabled val="1"/>
        </dgm:presLayoutVars>
      </dgm:prSet>
      <dgm:spPr/>
    </dgm:pt>
  </dgm:ptLst>
  <dgm:cxnLst>
    <dgm:cxn modelId="{DE67DF25-F3FD-4B40-87F5-C6BDB8C4BEDC}" srcId="{D92067E8-6F7D-42EF-92B5-CF386A4E87E1}" destId="{86A2C9EA-0951-405B-A51E-37D34A4CA13C}" srcOrd="0" destOrd="0" parTransId="{41E24AD1-80D9-4E2A-863B-208E2FE16D3A}" sibTransId="{B901DC1B-EB5F-4BFE-BB93-549C59932247}"/>
    <dgm:cxn modelId="{FFFE6A28-9FD2-46D9-A710-E74F609306CA}" srcId="{53A3DC64-1A9A-41B0-AF30-87C120E61F0F}" destId="{F68DDCE2-4E75-4A78-8E6E-6BF07AB1B81F}" srcOrd="2" destOrd="0" parTransId="{616C096E-D98C-436F-9177-E04216E0B7FE}" sibTransId="{8591B38E-7703-464A-9C52-20EBFA75DB09}"/>
    <dgm:cxn modelId="{DDE79628-8C41-47B0-B8EC-E7DCBC553C91}" type="presOf" srcId="{86A2C9EA-0951-405B-A51E-37D34A4CA13C}" destId="{FD94E65B-49AC-4F5D-BCF3-253739C2123B}" srcOrd="0" destOrd="0" presId="urn:microsoft.com/office/officeart/2005/8/layout/chevron2"/>
    <dgm:cxn modelId="{09B9BE2F-45DD-4E8C-9ED2-65DFAC311F15}" type="presOf" srcId="{53A3DC64-1A9A-41B0-AF30-87C120E61F0F}" destId="{6AA42606-A34D-4BA7-9AA5-CABF98504558}" srcOrd="0" destOrd="0" presId="urn:microsoft.com/office/officeart/2005/8/layout/chevron2"/>
    <dgm:cxn modelId="{B9AAF15E-7AF5-4614-B7B8-1D27593BBDE7}" type="presOf" srcId="{391C27AF-E4D8-4A2A-BD5D-B482B670A62B}" destId="{C4F42598-BBC7-4B4C-AABE-CD3BC65F8F56}" srcOrd="0" destOrd="0" presId="urn:microsoft.com/office/officeart/2005/8/layout/chevron2"/>
    <dgm:cxn modelId="{EEDFC061-2E83-4891-83E3-50F40206F41C}" srcId="{53A3DC64-1A9A-41B0-AF30-87C120E61F0F}" destId="{E96145E8-AFB0-4E58-B96C-65BACA9B1085}" srcOrd="0" destOrd="0" parTransId="{DA705196-98E3-467B-964F-596E4061279B}" sibTransId="{F111C563-B487-4CFA-BEFD-E3566022EF8B}"/>
    <dgm:cxn modelId="{EB47F265-3401-4855-900F-A5A2C20E6282}" type="presOf" srcId="{F68DDCE2-4E75-4A78-8E6E-6BF07AB1B81F}" destId="{E3C4CD32-47E6-4324-BB3B-8B73915AB577}" srcOrd="0" destOrd="0" presId="urn:microsoft.com/office/officeart/2005/8/layout/chevron2"/>
    <dgm:cxn modelId="{2BF2F07D-C44D-4614-866C-32B36AEAA84B}" srcId="{E96145E8-AFB0-4E58-B96C-65BACA9B1085}" destId="{0B7DC970-ECB2-43C1-8731-E33E3F6359CE}" srcOrd="0" destOrd="0" parTransId="{B24C9EAB-5CA9-40CD-8A1C-075095652095}" sibTransId="{B9647B76-8639-42E9-9B97-B3D6567DB2C8}"/>
    <dgm:cxn modelId="{770B949B-6750-4281-B1FF-7597CFFD21A4}" type="presOf" srcId="{D92067E8-6F7D-42EF-92B5-CF386A4E87E1}" destId="{D35003A5-284D-42DF-9FF8-5C356085E028}" srcOrd="0" destOrd="0" presId="urn:microsoft.com/office/officeart/2005/8/layout/chevron2"/>
    <dgm:cxn modelId="{B52062A3-55CF-4BDF-9173-959CF39F4A59}" srcId="{F68DDCE2-4E75-4A78-8E6E-6BF07AB1B81F}" destId="{391C27AF-E4D8-4A2A-BD5D-B482B670A62B}" srcOrd="0" destOrd="0" parTransId="{BCC6443C-4FAB-4744-AEF7-027588498D0B}" sibTransId="{454AB0F5-F151-4CFA-ADE2-5F198B16803B}"/>
    <dgm:cxn modelId="{7BA852AD-8623-412E-BC42-14DCB8EE6527}" type="presOf" srcId="{E96145E8-AFB0-4E58-B96C-65BACA9B1085}" destId="{3A248D98-76AF-41AB-A882-B7F809DCBBCB}" srcOrd="0" destOrd="0" presId="urn:microsoft.com/office/officeart/2005/8/layout/chevron2"/>
    <dgm:cxn modelId="{67734DC5-51E4-43CD-B559-88BC0EDE5F4D}" type="presOf" srcId="{0B7DC970-ECB2-43C1-8731-E33E3F6359CE}" destId="{5A8BC377-CE92-49DF-B582-FF1B4F63CB30}" srcOrd="0" destOrd="0" presId="urn:microsoft.com/office/officeart/2005/8/layout/chevron2"/>
    <dgm:cxn modelId="{49F5B6D3-CF1A-4E34-AB4D-B5DDD7B4FE3C}" srcId="{53A3DC64-1A9A-41B0-AF30-87C120E61F0F}" destId="{D92067E8-6F7D-42EF-92B5-CF386A4E87E1}" srcOrd="1" destOrd="0" parTransId="{D80F1A12-DB4D-4FAE-B94D-6BD580EA23A3}" sibTransId="{7D652155-782B-491F-A206-772EC2E6F743}"/>
    <dgm:cxn modelId="{851FB0B2-C444-4F1A-B0F3-4BCA62CA5056}" type="presParOf" srcId="{6AA42606-A34D-4BA7-9AA5-CABF98504558}" destId="{8593B1EF-EE67-429C-8890-7BDAA743AD94}" srcOrd="0" destOrd="0" presId="urn:microsoft.com/office/officeart/2005/8/layout/chevron2"/>
    <dgm:cxn modelId="{EA4A0B6A-91B1-4019-91F8-F198B17809C5}" type="presParOf" srcId="{8593B1EF-EE67-429C-8890-7BDAA743AD94}" destId="{3A248D98-76AF-41AB-A882-B7F809DCBBCB}" srcOrd="0" destOrd="0" presId="urn:microsoft.com/office/officeart/2005/8/layout/chevron2"/>
    <dgm:cxn modelId="{0561EFB3-77BD-4154-BE08-98D355C31580}" type="presParOf" srcId="{8593B1EF-EE67-429C-8890-7BDAA743AD94}" destId="{5A8BC377-CE92-49DF-B582-FF1B4F63CB30}" srcOrd="1" destOrd="0" presId="urn:microsoft.com/office/officeart/2005/8/layout/chevron2"/>
    <dgm:cxn modelId="{CE74D20D-9F55-4E9D-8717-00108394BBD9}" type="presParOf" srcId="{6AA42606-A34D-4BA7-9AA5-CABF98504558}" destId="{AB90C2C6-808D-43FD-8797-92D56F8CE0C6}" srcOrd="1" destOrd="0" presId="urn:microsoft.com/office/officeart/2005/8/layout/chevron2"/>
    <dgm:cxn modelId="{30894C28-C31B-46F0-8E1B-0201E73CBAC1}" type="presParOf" srcId="{6AA42606-A34D-4BA7-9AA5-CABF98504558}" destId="{FAB53680-EF2C-4B2D-846C-328AF1408A7D}" srcOrd="2" destOrd="0" presId="urn:microsoft.com/office/officeart/2005/8/layout/chevron2"/>
    <dgm:cxn modelId="{7582FFAE-6DFF-4EEF-BB0B-B2F1C7592B2E}" type="presParOf" srcId="{FAB53680-EF2C-4B2D-846C-328AF1408A7D}" destId="{D35003A5-284D-42DF-9FF8-5C356085E028}" srcOrd="0" destOrd="0" presId="urn:microsoft.com/office/officeart/2005/8/layout/chevron2"/>
    <dgm:cxn modelId="{7DB1915B-AE6D-4AD0-A9FF-B1AD0838F188}" type="presParOf" srcId="{FAB53680-EF2C-4B2D-846C-328AF1408A7D}" destId="{FD94E65B-49AC-4F5D-BCF3-253739C2123B}" srcOrd="1" destOrd="0" presId="urn:microsoft.com/office/officeart/2005/8/layout/chevron2"/>
    <dgm:cxn modelId="{6D819950-2067-4C8C-97AB-47A71BD90BE0}" type="presParOf" srcId="{6AA42606-A34D-4BA7-9AA5-CABF98504558}" destId="{E013B6D4-BFD8-49AA-96D1-EBDF00CE3132}" srcOrd="3" destOrd="0" presId="urn:microsoft.com/office/officeart/2005/8/layout/chevron2"/>
    <dgm:cxn modelId="{4B747F10-F600-478C-BC85-524C730E5ECA}" type="presParOf" srcId="{6AA42606-A34D-4BA7-9AA5-CABF98504558}" destId="{7C5D38B7-CB03-4760-837F-33B9370119DA}" srcOrd="4" destOrd="0" presId="urn:microsoft.com/office/officeart/2005/8/layout/chevron2"/>
    <dgm:cxn modelId="{D164DBB5-D7F2-46C0-86A3-3B1E22664A4B}" type="presParOf" srcId="{7C5D38B7-CB03-4760-837F-33B9370119DA}" destId="{E3C4CD32-47E6-4324-BB3B-8B73915AB577}" srcOrd="0" destOrd="0" presId="urn:microsoft.com/office/officeart/2005/8/layout/chevron2"/>
    <dgm:cxn modelId="{BF9981AA-995F-4BD3-B5AA-0B2FE4BCACC5}" type="presParOf" srcId="{7C5D38B7-CB03-4760-837F-33B9370119DA}" destId="{C4F42598-BBC7-4B4C-AABE-CD3BC65F8F5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A3DC64-1A9A-41B0-AF30-87C120E61F0F}" type="doc">
      <dgm:prSet loTypeId="urn:microsoft.com/office/officeart/2005/8/layout/chevron2" loCatId="process" qsTypeId="urn:microsoft.com/office/officeart/2005/8/quickstyle/simple3" qsCatId="simple" csTypeId="urn:microsoft.com/office/officeart/2005/8/colors/accent0_1" csCatId="mainScheme" phldr="1"/>
      <dgm:spPr/>
      <dgm:t>
        <a:bodyPr/>
        <a:lstStyle/>
        <a:p>
          <a:endParaRPr lang="ar"/>
        </a:p>
      </dgm:t>
    </dgm:pt>
    <dgm:pt modelId="{E96145E8-AFB0-4E58-B96C-65BACA9B1085}">
      <dgm:prSet phldrT="[Text]"/>
      <dgm:spPr/>
      <dgm:t>
        <a:bodyPr/>
        <a:lstStyle/>
        <a:p>
          <a:pPr algn="ctr" rtl="1"/>
          <a:r>
            <a:rPr lang="ar" b="0" i="0" u="none" baseline="0"/>
            <a:t>4</a:t>
          </a:r>
          <a:endParaRPr lang="ar" dirty="0"/>
        </a:p>
      </dgm:t>
    </dgm:pt>
    <dgm:pt modelId="{DA705196-98E3-467B-964F-596E4061279B}" type="parTrans" cxnId="{EEDFC061-2E83-4891-83E3-50F40206F41C}">
      <dgm:prSet/>
      <dgm:spPr/>
      <dgm:t>
        <a:bodyPr/>
        <a:lstStyle/>
        <a:p>
          <a:endParaRPr lang="ar"/>
        </a:p>
      </dgm:t>
    </dgm:pt>
    <dgm:pt modelId="{F111C563-B487-4CFA-BEFD-E3566022EF8B}" type="sibTrans" cxnId="{EEDFC061-2E83-4891-83E3-50F40206F41C}">
      <dgm:prSet/>
      <dgm:spPr/>
      <dgm:t>
        <a:bodyPr/>
        <a:lstStyle/>
        <a:p>
          <a:endParaRPr lang="ar"/>
        </a:p>
      </dgm:t>
    </dgm:pt>
    <dgm:pt modelId="{0B7DC970-ECB2-43C1-8731-E33E3F6359CE}">
      <dgm:prSet phldrT="[Text]"/>
      <dgm:spPr>
        <a:solidFill>
          <a:srgbClr val="2DBDD6">
            <a:alpha val="90000"/>
          </a:srgbClr>
        </a:solidFill>
      </dgm:spPr>
      <dgm:t>
        <a:bodyPr/>
        <a:lstStyle/>
        <a:p>
          <a:pPr algn="ctr" rtl="1">
            <a:buFontTx/>
            <a:buNone/>
          </a:pPr>
          <a:r>
            <a:rPr lang="ar" b="0" i="0" u="none" baseline="0" dirty="0">
              <a:solidFill>
                <a:schemeClr val="bg1"/>
              </a:solidFill>
              <a:latin typeface="Calibri" panose="020F0502020204030204" pitchFamily="34" charset="0"/>
              <a:ea typeface="Calibri" panose="020F0502020204030204" pitchFamily="34" charset="0"/>
              <a:cs typeface="Calibri" panose="020F0502020204030204" pitchFamily="34" charset="0"/>
            </a:rPr>
            <a:t>فهم الأهداف المهنية بشكل أولي</a:t>
          </a:r>
          <a:endParaRPr lang="ar" dirty="0">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B24C9EAB-5CA9-40CD-8A1C-075095652095}" type="parTrans" cxnId="{2BF2F07D-C44D-4614-866C-32B36AEAA84B}">
      <dgm:prSet/>
      <dgm:spPr/>
      <dgm:t>
        <a:bodyPr/>
        <a:lstStyle/>
        <a:p>
          <a:endParaRPr lang="ar"/>
        </a:p>
      </dgm:t>
    </dgm:pt>
    <dgm:pt modelId="{B9647B76-8639-42E9-9B97-B3D6567DB2C8}" type="sibTrans" cxnId="{2BF2F07D-C44D-4614-866C-32B36AEAA84B}">
      <dgm:prSet/>
      <dgm:spPr/>
      <dgm:t>
        <a:bodyPr/>
        <a:lstStyle/>
        <a:p>
          <a:endParaRPr lang="ar"/>
        </a:p>
      </dgm:t>
    </dgm:pt>
    <dgm:pt modelId="{D92067E8-6F7D-42EF-92B5-CF386A4E87E1}">
      <dgm:prSet phldrT="[Text]"/>
      <dgm:spPr/>
      <dgm:t>
        <a:bodyPr/>
        <a:lstStyle/>
        <a:p>
          <a:pPr algn="ctr" rtl="1"/>
          <a:r>
            <a:rPr lang="ar" b="0" i="0" u="none" baseline="0"/>
            <a:t>5</a:t>
          </a:r>
          <a:endParaRPr lang="ar" dirty="0"/>
        </a:p>
      </dgm:t>
    </dgm:pt>
    <dgm:pt modelId="{D80F1A12-DB4D-4FAE-B94D-6BD580EA23A3}" type="parTrans" cxnId="{49F5B6D3-CF1A-4E34-AB4D-B5DDD7B4FE3C}">
      <dgm:prSet/>
      <dgm:spPr/>
      <dgm:t>
        <a:bodyPr/>
        <a:lstStyle/>
        <a:p>
          <a:endParaRPr lang="ar"/>
        </a:p>
      </dgm:t>
    </dgm:pt>
    <dgm:pt modelId="{7D652155-782B-491F-A206-772EC2E6F743}" type="sibTrans" cxnId="{49F5B6D3-CF1A-4E34-AB4D-B5DDD7B4FE3C}">
      <dgm:prSet/>
      <dgm:spPr/>
      <dgm:t>
        <a:bodyPr/>
        <a:lstStyle/>
        <a:p>
          <a:endParaRPr lang="ar"/>
        </a:p>
      </dgm:t>
    </dgm:pt>
    <dgm:pt modelId="{86A2C9EA-0951-405B-A51E-37D34A4CA13C}">
      <dgm:prSet phldrT="[Text]"/>
      <dgm:spPr>
        <a:solidFill>
          <a:srgbClr val="2DBDD6">
            <a:alpha val="90000"/>
          </a:srgbClr>
        </a:solidFill>
      </dgm:spPr>
      <dgm:t>
        <a:bodyPr/>
        <a:lstStyle/>
        <a:p>
          <a:pPr algn="ctr" rtl="1">
            <a:buFontTx/>
            <a:buNone/>
          </a:pPr>
          <a:r>
            <a:rPr lang="ar" b="0" i="0" u="none" baseline="0" dirty="0">
              <a:solidFill>
                <a:schemeClr val="bg1"/>
              </a:solidFill>
              <a:latin typeface="Calibri" panose="020F0502020204030204" pitchFamily="34" charset="0"/>
              <a:ea typeface="Calibri" panose="020F0502020204030204" pitchFamily="34" charset="0"/>
              <a:cs typeface="Calibri" panose="020F0502020204030204" pitchFamily="34" charset="0"/>
            </a:rPr>
            <a:t>مرحلة التنفيذ المستقل</a:t>
          </a:r>
          <a:endParaRPr lang="ar" dirty="0">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41E24AD1-80D9-4E2A-863B-208E2FE16D3A}" type="parTrans" cxnId="{DE67DF25-F3FD-4B40-87F5-C6BDB8C4BEDC}">
      <dgm:prSet/>
      <dgm:spPr/>
      <dgm:t>
        <a:bodyPr/>
        <a:lstStyle/>
        <a:p>
          <a:endParaRPr lang="ar"/>
        </a:p>
      </dgm:t>
    </dgm:pt>
    <dgm:pt modelId="{B901DC1B-EB5F-4BFE-BB93-549C59932247}" type="sibTrans" cxnId="{DE67DF25-F3FD-4B40-87F5-C6BDB8C4BEDC}">
      <dgm:prSet/>
      <dgm:spPr/>
      <dgm:t>
        <a:bodyPr/>
        <a:lstStyle/>
        <a:p>
          <a:endParaRPr lang="ar"/>
        </a:p>
      </dgm:t>
    </dgm:pt>
    <dgm:pt modelId="{F68DDCE2-4E75-4A78-8E6E-6BF07AB1B81F}">
      <dgm:prSet phldrT="[Text]"/>
      <dgm:spPr/>
      <dgm:t>
        <a:bodyPr/>
        <a:lstStyle/>
        <a:p>
          <a:pPr algn="ctr" rtl="1"/>
          <a:r>
            <a:rPr lang="ar" b="0" i="0" u="none" baseline="0"/>
            <a:t>6</a:t>
          </a:r>
          <a:endParaRPr lang="ar" dirty="0"/>
        </a:p>
      </dgm:t>
    </dgm:pt>
    <dgm:pt modelId="{616C096E-D98C-436F-9177-E04216E0B7FE}" type="parTrans" cxnId="{FFFE6A28-9FD2-46D9-A710-E74F609306CA}">
      <dgm:prSet/>
      <dgm:spPr/>
      <dgm:t>
        <a:bodyPr/>
        <a:lstStyle/>
        <a:p>
          <a:endParaRPr lang="ar"/>
        </a:p>
      </dgm:t>
    </dgm:pt>
    <dgm:pt modelId="{8591B38E-7703-464A-9C52-20EBFA75DB09}" type="sibTrans" cxnId="{FFFE6A28-9FD2-46D9-A710-E74F609306CA}">
      <dgm:prSet/>
      <dgm:spPr/>
      <dgm:t>
        <a:bodyPr/>
        <a:lstStyle/>
        <a:p>
          <a:endParaRPr lang="ar"/>
        </a:p>
      </dgm:t>
    </dgm:pt>
    <dgm:pt modelId="{391C27AF-E4D8-4A2A-BD5D-B482B670A62B}">
      <dgm:prSet phldrT="[Text]"/>
      <dgm:spPr>
        <a:solidFill>
          <a:srgbClr val="2DBDD6">
            <a:alpha val="90000"/>
          </a:srgbClr>
        </a:solidFill>
      </dgm:spPr>
      <dgm:t>
        <a:bodyPr/>
        <a:lstStyle/>
        <a:p>
          <a:pPr algn="ctr" rtl="1">
            <a:buFontTx/>
            <a:buNone/>
          </a:pPr>
          <a:r>
            <a:rPr lang="ar" b="0" i="0" u="none" baseline="0" dirty="0">
              <a:solidFill>
                <a:schemeClr val="bg1"/>
              </a:solidFill>
              <a:latin typeface="Calibri" panose="020F0502020204030204" pitchFamily="34" charset="0"/>
              <a:ea typeface="Calibri" panose="020F0502020204030204" pitchFamily="34" charset="0"/>
              <a:cs typeface="Calibri" panose="020F0502020204030204" pitchFamily="34" charset="0"/>
            </a:rPr>
            <a:t>تلخيص</a:t>
          </a:r>
          <a:endParaRPr lang="ar" dirty="0">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BCC6443C-4FAB-4744-AEF7-027588498D0B}" type="parTrans" cxnId="{B52062A3-55CF-4BDF-9173-959CF39F4A59}">
      <dgm:prSet/>
      <dgm:spPr/>
      <dgm:t>
        <a:bodyPr/>
        <a:lstStyle/>
        <a:p>
          <a:endParaRPr lang="ar"/>
        </a:p>
      </dgm:t>
    </dgm:pt>
    <dgm:pt modelId="{454AB0F5-F151-4CFA-ADE2-5F198B16803B}" type="sibTrans" cxnId="{B52062A3-55CF-4BDF-9173-959CF39F4A59}">
      <dgm:prSet/>
      <dgm:spPr/>
      <dgm:t>
        <a:bodyPr/>
        <a:lstStyle/>
        <a:p>
          <a:endParaRPr lang="ar"/>
        </a:p>
      </dgm:t>
    </dgm:pt>
    <dgm:pt modelId="{6AA42606-A34D-4BA7-9AA5-CABF98504558}" type="pres">
      <dgm:prSet presAssocID="{53A3DC64-1A9A-41B0-AF30-87C120E61F0F}" presName="linearFlow" presStyleCnt="0">
        <dgm:presLayoutVars>
          <dgm:dir/>
          <dgm:animLvl val="lvl"/>
          <dgm:resizeHandles val="exact"/>
        </dgm:presLayoutVars>
      </dgm:prSet>
      <dgm:spPr/>
    </dgm:pt>
    <dgm:pt modelId="{8593B1EF-EE67-429C-8890-7BDAA743AD94}" type="pres">
      <dgm:prSet presAssocID="{E96145E8-AFB0-4E58-B96C-65BACA9B1085}" presName="composite" presStyleCnt="0"/>
      <dgm:spPr/>
    </dgm:pt>
    <dgm:pt modelId="{3A248D98-76AF-41AB-A882-B7F809DCBBCB}" type="pres">
      <dgm:prSet presAssocID="{E96145E8-AFB0-4E58-B96C-65BACA9B1085}" presName="parentText" presStyleLbl="alignNode1" presStyleIdx="0" presStyleCnt="3">
        <dgm:presLayoutVars>
          <dgm:chMax val="1"/>
          <dgm:bulletEnabled val="1"/>
        </dgm:presLayoutVars>
      </dgm:prSet>
      <dgm:spPr/>
    </dgm:pt>
    <dgm:pt modelId="{5A8BC377-CE92-49DF-B582-FF1B4F63CB30}" type="pres">
      <dgm:prSet presAssocID="{E96145E8-AFB0-4E58-B96C-65BACA9B1085}" presName="descendantText" presStyleLbl="alignAcc1" presStyleIdx="0" presStyleCnt="3">
        <dgm:presLayoutVars>
          <dgm:bulletEnabled val="1"/>
        </dgm:presLayoutVars>
      </dgm:prSet>
      <dgm:spPr/>
    </dgm:pt>
    <dgm:pt modelId="{AB90C2C6-808D-43FD-8797-92D56F8CE0C6}" type="pres">
      <dgm:prSet presAssocID="{F111C563-B487-4CFA-BEFD-E3566022EF8B}" presName="sp" presStyleCnt="0"/>
      <dgm:spPr/>
    </dgm:pt>
    <dgm:pt modelId="{FAB53680-EF2C-4B2D-846C-328AF1408A7D}" type="pres">
      <dgm:prSet presAssocID="{D92067E8-6F7D-42EF-92B5-CF386A4E87E1}" presName="composite" presStyleCnt="0"/>
      <dgm:spPr/>
    </dgm:pt>
    <dgm:pt modelId="{D35003A5-284D-42DF-9FF8-5C356085E028}" type="pres">
      <dgm:prSet presAssocID="{D92067E8-6F7D-42EF-92B5-CF386A4E87E1}" presName="parentText" presStyleLbl="alignNode1" presStyleIdx="1" presStyleCnt="3">
        <dgm:presLayoutVars>
          <dgm:chMax val="1"/>
          <dgm:bulletEnabled val="1"/>
        </dgm:presLayoutVars>
      </dgm:prSet>
      <dgm:spPr/>
    </dgm:pt>
    <dgm:pt modelId="{FD94E65B-49AC-4F5D-BCF3-253739C2123B}" type="pres">
      <dgm:prSet presAssocID="{D92067E8-6F7D-42EF-92B5-CF386A4E87E1}" presName="descendantText" presStyleLbl="alignAcc1" presStyleIdx="1" presStyleCnt="3">
        <dgm:presLayoutVars>
          <dgm:bulletEnabled val="1"/>
        </dgm:presLayoutVars>
      </dgm:prSet>
      <dgm:spPr/>
    </dgm:pt>
    <dgm:pt modelId="{E013B6D4-BFD8-49AA-96D1-EBDF00CE3132}" type="pres">
      <dgm:prSet presAssocID="{7D652155-782B-491F-A206-772EC2E6F743}" presName="sp" presStyleCnt="0"/>
      <dgm:spPr/>
    </dgm:pt>
    <dgm:pt modelId="{7C5D38B7-CB03-4760-837F-33B9370119DA}" type="pres">
      <dgm:prSet presAssocID="{F68DDCE2-4E75-4A78-8E6E-6BF07AB1B81F}" presName="composite" presStyleCnt="0"/>
      <dgm:spPr/>
    </dgm:pt>
    <dgm:pt modelId="{E3C4CD32-47E6-4324-BB3B-8B73915AB577}" type="pres">
      <dgm:prSet presAssocID="{F68DDCE2-4E75-4A78-8E6E-6BF07AB1B81F}" presName="parentText" presStyleLbl="alignNode1" presStyleIdx="2" presStyleCnt="3">
        <dgm:presLayoutVars>
          <dgm:chMax val="1"/>
          <dgm:bulletEnabled val="1"/>
        </dgm:presLayoutVars>
      </dgm:prSet>
      <dgm:spPr/>
    </dgm:pt>
    <dgm:pt modelId="{C4F42598-BBC7-4B4C-AABE-CD3BC65F8F56}" type="pres">
      <dgm:prSet presAssocID="{F68DDCE2-4E75-4A78-8E6E-6BF07AB1B81F}" presName="descendantText" presStyleLbl="alignAcc1" presStyleIdx="2" presStyleCnt="3">
        <dgm:presLayoutVars>
          <dgm:bulletEnabled val="1"/>
        </dgm:presLayoutVars>
      </dgm:prSet>
      <dgm:spPr/>
    </dgm:pt>
  </dgm:ptLst>
  <dgm:cxnLst>
    <dgm:cxn modelId="{DE67DF25-F3FD-4B40-87F5-C6BDB8C4BEDC}" srcId="{D92067E8-6F7D-42EF-92B5-CF386A4E87E1}" destId="{86A2C9EA-0951-405B-A51E-37D34A4CA13C}" srcOrd="0" destOrd="0" parTransId="{41E24AD1-80D9-4E2A-863B-208E2FE16D3A}" sibTransId="{B901DC1B-EB5F-4BFE-BB93-549C59932247}"/>
    <dgm:cxn modelId="{FFFE6A28-9FD2-46D9-A710-E74F609306CA}" srcId="{53A3DC64-1A9A-41B0-AF30-87C120E61F0F}" destId="{F68DDCE2-4E75-4A78-8E6E-6BF07AB1B81F}" srcOrd="2" destOrd="0" parTransId="{616C096E-D98C-436F-9177-E04216E0B7FE}" sibTransId="{8591B38E-7703-464A-9C52-20EBFA75DB09}"/>
    <dgm:cxn modelId="{DDE79628-8C41-47B0-B8EC-E7DCBC553C91}" type="presOf" srcId="{86A2C9EA-0951-405B-A51E-37D34A4CA13C}" destId="{FD94E65B-49AC-4F5D-BCF3-253739C2123B}" srcOrd="0" destOrd="0" presId="urn:microsoft.com/office/officeart/2005/8/layout/chevron2"/>
    <dgm:cxn modelId="{09B9BE2F-45DD-4E8C-9ED2-65DFAC311F15}" type="presOf" srcId="{53A3DC64-1A9A-41B0-AF30-87C120E61F0F}" destId="{6AA42606-A34D-4BA7-9AA5-CABF98504558}" srcOrd="0" destOrd="0" presId="urn:microsoft.com/office/officeart/2005/8/layout/chevron2"/>
    <dgm:cxn modelId="{B9AAF15E-7AF5-4614-B7B8-1D27593BBDE7}" type="presOf" srcId="{391C27AF-E4D8-4A2A-BD5D-B482B670A62B}" destId="{C4F42598-BBC7-4B4C-AABE-CD3BC65F8F56}" srcOrd="0" destOrd="0" presId="urn:microsoft.com/office/officeart/2005/8/layout/chevron2"/>
    <dgm:cxn modelId="{EEDFC061-2E83-4891-83E3-50F40206F41C}" srcId="{53A3DC64-1A9A-41B0-AF30-87C120E61F0F}" destId="{E96145E8-AFB0-4E58-B96C-65BACA9B1085}" srcOrd="0" destOrd="0" parTransId="{DA705196-98E3-467B-964F-596E4061279B}" sibTransId="{F111C563-B487-4CFA-BEFD-E3566022EF8B}"/>
    <dgm:cxn modelId="{EB47F265-3401-4855-900F-A5A2C20E6282}" type="presOf" srcId="{F68DDCE2-4E75-4A78-8E6E-6BF07AB1B81F}" destId="{E3C4CD32-47E6-4324-BB3B-8B73915AB577}" srcOrd="0" destOrd="0" presId="urn:microsoft.com/office/officeart/2005/8/layout/chevron2"/>
    <dgm:cxn modelId="{2BF2F07D-C44D-4614-866C-32B36AEAA84B}" srcId="{E96145E8-AFB0-4E58-B96C-65BACA9B1085}" destId="{0B7DC970-ECB2-43C1-8731-E33E3F6359CE}" srcOrd="0" destOrd="0" parTransId="{B24C9EAB-5CA9-40CD-8A1C-075095652095}" sibTransId="{B9647B76-8639-42E9-9B97-B3D6567DB2C8}"/>
    <dgm:cxn modelId="{770B949B-6750-4281-B1FF-7597CFFD21A4}" type="presOf" srcId="{D92067E8-6F7D-42EF-92B5-CF386A4E87E1}" destId="{D35003A5-284D-42DF-9FF8-5C356085E028}" srcOrd="0" destOrd="0" presId="urn:microsoft.com/office/officeart/2005/8/layout/chevron2"/>
    <dgm:cxn modelId="{B52062A3-55CF-4BDF-9173-959CF39F4A59}" srcId="{F68DDCE2-4E75-4A78-8E6E-6BF07AB1B81F}" destId="{391C27AF-E4D8-4A2A-BD5D-B482B670A62B}" srcOrd="0" destOrd="0" parTransId="{BCC6443C-4FAB-4744-AEF7-027588498D0B}" sibTransId="{454AB0F5-F151-4CFA-ADE2-5F198B16803B}"/>
    <dgm:cxn modelId="{7BA852AD-8623-412E-BC42-14DCB8EE6527}" type="presOf" srcId="{E96145E8-AFB0-4E58-B96C-65BACA9B1085}" destId="{3A248D98-76AF-41AB-A882-B7F809DCBBCB}" srcOrd="0" destOrd="0" presId="urn:microsoft.com/office/officeart/2005/8/layout/chevron2"/>
    <dgm:cxn modelId="{67734DC5-51E4-43CD-B559-88BC0EDE5F4D}" type="presOf" srcId="{0B7DC970-ECB2-43C1-8731-E33E3F6359CE}" destId="{5A8BC377-CE92-49DF-B582-FF1B4F63CB30}" srcOrd="0" destOrd="0" presId="urn:microsoft.com/office/officeart/2005/8/layout/chevron2"/>
    <dgm:cxn modelId="{49F5B6D3-CF1A-4E34-AB4D-B5DDD7B4FE3C}" srcId="{53A3DC64-1A9A-41B0-AF30-87C120E61F0F}" destId="{D92067E8-6F7D-42EF-92B5-CF386A4E87E1}" srcOrd="1" destOrd="0" parTransId="{D80F1A12-DB4D-4FAE-B94D-6BD580EA23A3}" sibTransId="{7D652155-782B-491F-A206-772EC2E6F743}"/>
    <dgm:cxn modelId="{851FB0B2-C444-4F1A-B0F3-4BCA62CA5056}" type="presParOf" srcId="{6AA42606-A34D-4BA7-9AA5-CABF98504558}" destId="{8593B1EF-EE67-429C-8890-7BDAA743AD94}" srcOrd="0" destOrd="0" presId="urn:microsoft.com/office/officeart/2005/8/layout/chevron2"/>
    <dgm:cxn modelId="{EA4A0B6A-91B1-4019-91F8-F198B17809C5}" type="presParOf" srcId="{8593B1EF-EE67-429C-8890-7BDAA743AD94}" destId="{3A248D98-76AF-41AB-A882-B7F809DCBBCB}" srcOrd="0" destOrd="0" presId="urn:microsoft.com/office/officeart/2005/8/layout/chevron2"/>
    <dgm:cxn modelId="{0561EFB3-77BD-4154-BE08-98D355C31580}" type="presParOf" srcId="{8593B1EF-EE67-429C-8890-7BDAA743AD94}" destId="{5A8BC377-CE92-49DF-B582-FF1B4F63CB30}" srcOrd="1" destOrd="0" presId="urn:microsoft.com/office/officeart/2005/8/layout/chevron2"/>
    <dgm:cxn modelId="{CE74D20D-9F55-4E9D-8717-00108394BBD9}" type="presParOf" srcId="{6AA42606-A34D-4BA7-9AA5-CABF98504558}" destId="{AB90C2C6-808D-43FD-8797-92D56F8CE0C6}" srcOrd="1" destOrd="0" presId="urn:microsoft.com/office/officeart/2005/8/layout/chevron2"/>
    <dgm:cxn modelId="{30894C28-C31B-46F0-8E1B-0201E73CBAC1}" type="presParOf" srcId="{6AA42606-A34D-4BA7-9AA5-CABF98504558}" destId="{FAB53680-EF2C-4B2D-846C-328AF1408A7D}" srcOrd="2" destOrd="0" presId="urn:microsoft.com/office/officeart/2005/8/layout/chevron2"/>
    <dgm:cxn modelId="{7582FFAE-6DFF-4EEF-BB0B-B2F1C7592B2E}" type="presParOf" srcId="{FAB53680-EF2C-4B2D-846C-328AF1408A7D}" destId="{D35003A5-284D-42DF-9FF8-5C356085E028}" srcOrd="0" destOrd="0" presId="urn:microsoft.com/office/officeart/2005/8/layout/chevron2"/>
    <dgm:cxn modelId="{7DB1915B-AE6D-4AD0-A9FF-B1AD0838F188}" type="presParOf" srcId="{FAB53680-EF2C-4B2D-846C-328AF1408A7D}" destId="{FD94E65B-49AC-4F5D-BCF3-253739C2123B}" srcOrd="1" destOrd="0" presId="urn:microsoft.com/office/officeart/2005/8/layout/chevron2"/>
    <dgm:cxn modelId="{6D819950-2067-4C8C-97AB-47A71BD90BE0}" type="presParOf" srcId="{6AA42606-A34D-4BA7-9AA5-CABF98504558}" destId="{E013B6D4-BFD8-49AA-96D1-EBDF00CE3132}" srcOrd="3" destOrd="0" presId="urn:microsoft.com/office/officeart/2005/8/layout/chevron2"/>
    <dgm:cxn modelId="{4B747F10-F600-478C-BC85-524C730E5ECA}" type="presParOf" srcId="{6AA42606-A34D-4BA7-9AA5-CABF98504558}" destId="{7C5D38B7-CB03-4760-837F-33B9370119DA}" srcOrd="4" destOrd="0" presId="urn:microsoft.com/office/officeart/2005/8/layout/chevron2"/>
    <dgm:cxn modelId="{D164DBB5-D7F2-46C0-86A3-3B1E22664A4B}" type="presParOf" srcId="{7C5D38B7-CB03-4760-837F-33B9370119DA}" destId="{E3C4CD32-47E6-4324-BB3B-8B73915AB577}" srcOrd="0" destOrd="0" presId="urn:microsoft.com/office/officeart/2005/8/layout/chevron2"/>
    <dgm:cxn modelId="{BF9981AA-995F-4BD3-B5AA-0B2FE4BCACC5}" type="presParOf" srcId="{7C5D38B7-CB03-4760-837F-33B9370119DA}" destId="{C4F42598-BBC7-4B4C-AABE-CD3BC65F8F56}"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48D98-76AF-41AB-A882-B7F809DCBBCB}">
      <dsp:nvSpPr>
        <dsp:cNvPr id="0" name=""/>
        <dsp:cNvSpPr/>
      </dsp:nvSpPr>
      <dsp:spPr>
        <a:xfrm rot="5400000">
          <a:off x="-172566" y="173091"/>
          <a:ext cx="1150441" cy="805308"/>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ar" sz="2200" b="0" i="0" u="none" kern="1200" baseline="0"/>
            <a:t>1</a:t>
          </a:r>
          <a:endParaRPr lang="ar" sz="2200" kern="1200" dirty="0"/>
        </a:p>
      </dsp:txBody>
      <dsp:txXfrm rot="-5400000">
        <a:off x="1" y="403178"/>
        <a:ext cx="805308" cy="345133"/>
      </dsp:txXfrm>
    </dsp:sp>
    <dsp:sp modelId="{5A8BC377-CE92-49DF-B582-FF1B4F63CB30}">
      <dsp:nvSpPr>
        <dsp:cNvPr id="0" name=""/>
        <dsp:cNvSpPr/>
      </dsp:nvSpPr>
      <dsp:spPr>
        <a:xfrm rot="5400000">
          <a:off x="2314761" y="-1508926"/>
          <a:ext cx="747786" cy="3766691"/>
        </a:xfrm>
        <a:prstGeom prst="round2SameRect">
          <a:avLst/>
        </a:prstGeom>
        <a:solidFill>
          <a:srgbClr val="2DBDD6">
            <a:alpha val="90000"/>
          </a:srgb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ctr" defTabSz="1289050" rtl="1">
            <a:lnSpc>
              <a:spcPct val="90000"/>
            </a:lnSpc>
            <a:spcBef>
              <a:spcPct val="0"/>
            </a:spcBef>
            <a:spcAft>
              <a:spcPct val="15000"/>
            </a:spcAft>
            <a:buFontTx/>
            <a:buNone/>
          </a:pPr>
          <a:r>
            <a:rPr lang="ar" sz="2900" b="0" i="0" u="none" kern="1200" baseline="0" dirty="0">
              <a:solidFill>
                <a:schemeClr val="bg1"/>
              </a:solidFill>
              <a:latin typeface="Calibri" panose="020F0502020204030204" pitchFamily="34" charset="0"/>
              <a:ea typeface="Calibri" panose="020F0502020204030204" pitchFamily="34" charset="0"/>
              <a:cs typeface="Calibri" panose="020F0502020204030204" pitchFamily="34" charset="0"/>
            </a:rPr>
            <a:t>اللقاء الأولي - تعارُف</a:t>
          </a:r>
          <a:endParaRPr lang="ar" sz="29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rot="-5400000">
        <a:off x="805309" y="37030"/>
        <a:ext cx="3730187" cy="674778"/>
      </dsp:txXfrm>
    </dsp:sp>
    <dsp:sp modelId="{D35003A5-284D-42DF-9FF8-5C356085E028}">
      <dsp:nvSpPr>
        <dsp:cNvPr id="0" name=""/>
        <dsp:cNvSpPr/>
      </dsp:nvSpPr>
      <dsp:spPr>
        <a:xfrm rot="5400000">
          <a:off x="-172566" y="1121345"/>
          <a:ext cx="1150441" cy="805308"/>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ar" sz="2200" b="0" i="0" u="none" kern="1200" baseline="0"/>
            <a:t>2</a:t>
          </a:r>
          <a:endParaRPr lang="ar" sz="2200" kern="1200" dirty="0"/>
        </a:p>
      </dsp:txBody>
      <dsp:txXfrm rot="-5400000">
        <a:off x="1" y="1351432"/>
        <a:ext cx="805308" cy="345133"/>
      </dsp:txXfrm>
    </dsp:sp>
    <dsp:sp modelId="{FD94E65B-49AC-4F5D-BCF3-253739C2123B}">
      <dsp:nvSpPr>
        <dsp:cNvPr id="0" name=""/>
        <dsp:cNvSpPr/>
      </dsp:nvSpPr>
      <dsp:spPr>
        <a:xfrm rot="5400000">
          <a:off x="2314761" y="-560672"/>
          <a:ext cx="747786" cy="3766691"/>
        </a:xfrm>
        <a:prstGeom prst="round2SameRect">
          <a:avLst/>
        </a:prstGeom>
        <a:solidFill>
          <a:srgbClr val="2DBDD6">
            <a:alpha val="90000"/>
          </a:srgb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ctr" defTabSz="1289050" rtl="1">
            <a:lnSpc>
              <a:spcPct val="90000"/>
            </a:lnSpc>
            <a:spcBef>
              <a:spcPct val="0"/>
            </a:spcBef>
            <a:spcAft>
              <a:spcPct val="15000"/>
            </a:spcAft>
            <a:buFontTx/>
            <a:buNone/>
          </a:pPr>
          <a:r>
            <a:rPr lang="ar" sz="2900" b="0" i="0" u="none" kern="1200" baseline="0" dirty="0">
              <a:solidFill>
                <a:schemeClr val="bg1"/>
              </a:solidFill>
              <a:latin typeface="Calibri" panose="020F0502020204030204" pitchFamily="34" charset="0"/>
              <a:cs typeface="Calibri" panose="020F0502020204030204" pitchFamily="34" charset="0"/>
            </a:rPr>
            <a:t>تعارُف رقمي أولي مع المشترك  </a:t>
          </a:r>
          <a:endParaRPr lang="ar" sz="2900" kern="1200" dirty="0">
            <a:solidFill>
              <a:schemeClr val="bg1"/>
            </a:solidFill>
            <a:latin typeface="Calibri" panose="020F0502020204030204" pitchFamily="34" charset="0"/>
            <a:cs typeface="Calibri" panose="020F0502020204030204" pitchFamily="34" charset="0"/>
          </a:endParaRPr>
        </a:p>
      </dsp:txBody>
      <dsp:txXfrm rot="-5400000">
        <a:off x="805309" y="985284"/>
        <a:ext cx="3730187" cy="674778"/>
      </dsp:txXfrm>
    </dsp:sp>
    <dsp:sp modelId="{E3C4CD32-47E6-4324-BB3B-8B73915AB577}">
      <dsp:nvSpPr>
        <dsp:cNvPr id="0" name=""/>
        <dsp:cNvSpPr/>
      </dsp:nvSpPr>
      <dsp:spPr>
        <a:xfrm rot="5400000">
          <a:off x="-172566" y="2069599"/>
          <a:ext cx="1150441" cy="805308"/>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ar" sz="2200" b="0" i="0" u="none" kern="1200" baseline="0"/>
            <a:t>3</a:t>
          </a:r>
          <a:endParaRPr lang="ar" sz="2200" kern="1200" dirty="0"/>
        </a:p>
      </dsp:txBody>
      <dsp:txXfrm rot="-5400000">
        <a:off x="1" y="2299686"/>
        <a:ext cx="805308" cy="345133"/>
      </dsp:txXfrm>
    </dsp:sp>
    <dsp:sp modelId="{C4F42598-BBC7-4B4C-AABE-CD3BC65F8F56}">
      <dsp:nvSpPr>
        <dsp:cNvPr id="0" name=""/>
        <dsp:cNvSpPr/>
      </dsp:nvSpPr>
      <dsp:spPr>
        <a:xfrm rot="5400000">
          <a:off x="2314761" y="387580"/>
          <a:ext cx="747786" cy="3766691"/>
        </a:xfrm>
        <a:prstGeom prst="round2SameRect">
          <a:avLst/>
        </a:prstGeom>
        <a:solidFill>
          <a:srgbClr val="2DBDD6">
            <a:alpha val="90000"/>
          </a:srgb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ctr" defTabSz="1289050" rtl="1">
            <a:lnSpc>
              <a:spcPct val="90000"/>
            </a:lnSpc>
            <a:spcBef>
              <a:spcPct val="0"/>
            </a:spcBef>
            <a:spcAft>
              <a:spcPct val="15000"/>
            </a:spcAft>
            <a:buFontTx/>
            <a:buNone/>
          </a:pPr>
          <a:r>
            <a:rPr lang="ar" sz="2900" b="0" i="0" u="none" kern="1200" baseline="0" dirty="0">
              <a:solidFill>
                <a:schemeClr val="bg1"/>
              </a:solidFill>
              <a:latin typeface="Calibri" panose="020F0502020204030204" pitchFamily="34" charset="0"/>
              <a:ea typeface="Calibri" panose="020F0502020204030204" pitchFamily="34" charset="0"/>
              <a:cs typeface="Calibri" panose="020F0502020204030204" pitchFamily="34" charset="0"/>
            </a:rPr>
            <a:t>إتاحة الموقع بشكل أولي</a:t>
          </a:r>
          <a:endParaRPr lang="ar" sz="29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rot="-5400000">
        <a:off x="805309" y="1933536"/>
        <a:ext cx="3730187" cy="674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48D98-76AF-41AB-A882-B7F809DCBBCB}">
      <dsp:nvSpPr>
        <dsp:cNvPr id="0" name=""/>
        <dsp:cNvSpPr/>
      </dsp:nvSpPr>
      <dsp:spPr>
        <a:xfrm rot="5400000">
          <a:off x="-172566" y="173091"/>
          <a:ext cx="1150441" cy="805308"/>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ar" sz="2200" b="0" i="0" u="none" kern="1200" baseline="0"/>
            <a:t>4</a:t>
          </a:r>
          <a:endParaRPr lang="ar" sz="2200" kern="1200" dirty="0"/>
        </a:p>
      </dsp:txBody>
      <dsp:txXfrm rot="-5400000">
        <a:off x="1" y="403178"/>
        <a:ext cx="805308" cy="345133"/>
      </dsp:txXfrm>
    </dsp:sp>
    <dsp:sp modelId="{5A8BC377-CE92-49DF-B582-FF1B4F63CB30}">
      <dsp:nvSpPr>
        <dsp:cNvPr id="0" name=""/>
        <dsp:cNvSpPr/>
      </dsp:nvSpPr>
      <dsp:spPr>
        <a:xfrm rot="5400000">
          <a:off x="2314761" y="-1508926"/>
          <a:ext cx="747786" cy="3766691"/>
        </a:xfrm>
        <a:prstGeom prst="round2SameRect">
          <a:avLst/>
        </a:prstGeom>
        <a:solidFill>
          <a:srgbClr val="2DBDD6">
            <a:alpha val="90000"/>
          </a:srgb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ctr" defTabSz="1155700" rtl="1">
            <a:lnSpc>
              <a:spcPct val="90000"/>
            </a:lnSpc>
            <a:spcBef>
              <a:spcPct val="0"/>
            </a:spcBef>
            <a:spcAft>
              <a:spcPct val="15000"/>
            </a:spcAft>
            <a:buFontTx/>
            <a:buNone/>
          </a:pPr>
          <a:r>
            <a:rPr lang="ar" sz="2600" b="0" i="0" u="none" kern="1200" baseline="0" dirty="0">
              <a:solidFill>
                <a:schemeClr val="bg1"/>
              </a:solidFill>
              <a:latin typeface="Calibri" panose="020F0502020204030204" pitchFamily="34" charset="0"/>
              <a:ea typeface="Calibri" panose="020F0502020204030204" pitchFamily="34" charset="0"/>
              <a:cs typeface="Calibri" panose="020F0502020204030204" pitchFamily="34" charset="0"/>
            </a:rPr>
            <a:t>فهم الأهداف المهنية بشكل أولي</a:t>
          </a:r>
          <a:endParaRPr lang="ar" sz="26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rot="-5400000">
        <a:off x="805309" y="37030"/>
        <a:ext cx="3730187" cy="674778"/>
      </dsp:txXfrm>
    </dsp:sp>
    <dsp:sp modelId="{D35003A5-284D-42DF-9FF8-5C356085E028}">
      <dsp:nvSpPr>
        <dsp:cNvPr id="0" name=""/>
        <dsp:cNvSpPr/>
      </dsp:nvSpPr>
      <dsp:spPr>
        <a:xfrm rot="5400000">
          <a:off x="-172566" y="1121345"/>
          <a:ext cx="1150441" cy="805308"/>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ar" sz="2200" b="0" i="0" u="none" kern="1200" baseline="0"/>
            <a:t>5</a:t>
          </a:r>
          <a:endParaRPr lang="ar" sz="2200" kern="1200" dirty="0"/>
        </a:p>
      </dsp:txBody>
      <dsp:txXfrm rot="-5400000">
        <a:off x="1" y="1351432"/>
        <a:ext cx="805308" cy="345133"/>
      </dsp:txXfrm>
    </dsp:sp>
    <dsp:sp modelId="{FD94E65B-49AC-4F5D-BCF3-253739C2123B}">
      <dsp:nvSpPr>
        <dsp:cNvPr id="0" name=""/>
        <dsp:cNvSpPr/>
      </dsp:nvSpPr>
      <dsp:spPr>
        <a:xfrm rot="5400000">
          <a:off x="2314761" y="-560672"/>
          <a:ext cx="747786" cy="3766691"/>
        </a:xfrm>
        <a:prstGeom prst="round2SameRect">
          <a:avLst/>
        </a:prstGeom>
        <a:solidFill>
          <a:srgbClr val="2DBDD6">
            <a:alpha val="90000"/>
          </a:srgb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ctr" defTabSz="1155700" rtl="1">
            <a:lnSpc>
              <a:spcPct val="90000"/>
            </a:lnSpc>
            <a:spcBef>
              <a:spcPct val="0"/>
            </a:spcBef>
            <a:spcAft>
              <a:spcPct val="15000"/>
            </a:spcAft>
            <a:buFontTx/>
            <a:buNone/>
          </a:pPr>
          <a:r>
            <a:rPr lang="ar" sz="2600" b="0" i="0" u="none" kern="1200" baseline="0" dirty="0">
              <a:solidFill>
                <a:schemeClr val="bg1"/>
              </a:solidFill>
              <a:latin typeface="Calibri" panose="020F0502020204030204" pitchFamily="34" charset="0"/>
              <a:ea typeface="Calibri" panose="020F0502020204030204" pitchFamily="34" charset="0"/>
              <a:cs typeface="Calibri" panose="020F0502020204030204" pitchFamily="34" charset="0"/>
            </a:rPr>
            <a:t>مرحلة التنفيذ المستقل</a:t>
          </a:r>
          <a:endParaRPr lang="ar" sz="26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rot="-5400000">
        <a:off x="805309" y="985284"/>
        <a:ext cx="3730187" cy="674778"/>
      </dsp:txXfrm>
    </dsp:sp>
    <dsp:sp modelId="{E3C4CD32-47E6-4324-BB3B-8B73915AB577}">
      <dsp:nvSpPr>
        <dsp:cNvPr id="0" name=""/>
        <dsp:cNvSpPr/>
      </dsp:nvSpPr>
      <dsp:spPr>
        <a:xfrm rot="5400000">
          <a:off x="-172566" y="2069599"/>
          <a:ext cx="1150441" cy="805308"/>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ar" sz="2200" b="0" i="0" u="none" kern="1200" baseline="0"/>
            <a:t>6</a:t>
          </a:r>
          <a:endParaRPr lang="ar" sz="2200" kern="1200" dirty="0"/>
        </a:p>
      </dsp:txBody>
      <dsp:txXfrm rot="-5400000">
        <a:off x="1" y="2299686"/>
        <a:ext cx="805308" cy="345133"/>
      </dsp:txXfrm>
    </dsp:sp>
    <dsp:sp modelId="{C4F42598-BBC7-4B4C-AABE-CD3BC65F8F56}">
      <dsp:nvSpPr>
        <dsp:cNvPr id="0" name=""/>
        <dsp:cNvSpPr/>
      </dsp:nvSpPr>
      <dsp:spPr>
        <a:xfrm rot="5400000">
          <a:off x="2314761" y="387580"/>
          <a:ext cx="747786" cy="3766691"/>
        </a:xfrm>
        <a:prstGeom prst="round2SameRect">
          <a:avLst/>
        </a:prstGeom>
        <a:solidFill>
          <a:srgbClr val="2DBDD6">
            <a:alpha val="90000"/>
          </a:srgb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ctr" defTabSz="1155700" rtl="1">
            <a:lnSpc>
              <a:spcPct val="90000"/>
            </a:lnSpc>
            <a:spcBef>
              <a:spcPct val="0"/>
            </a:spcBef>
            <a:spcAft>
              <a:spcPct val="15000"/>
            </a:spcAft>
            <a:buFontTx/>
            <a:buNone/>
          </a:pPr>
          <a:r>
            <a:rPr lang="ar" sz="2600" b="0" i="0" u="none" kern="1200" baseline="0" dirty="0">
              <a:solidFill>
                <a:schemeClr val="bg1"/>
              </a:solidFill>
              <a:latin typeface="Calibri" panose="020F0502020204030204" pitchFamily="34" charset="0"/>
              <a:ea typeface="Calibri" panose="020F0502020204030204" pitchFamily="34" charset="0"/>
              <a:cs typeface="Calibri" panose="020F0502020204030204" pitchFamily="34" charset="0"/>
            </a:rPr>
            <a:t>تلخيص</a:t>
          </a:r>
          <a:endParaRPr lang="ar" sz="26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rot="-5400000">
        <a:off x="805309" y="1933536"/>
        <a:ext cx="3730187" cy="6747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83D16-E661-4D78-8F54-4261090C2B5A}" type="datetimeFigureOut">
              <a:rPr lang="en-IL" smtClean="0"/>
              <a:t>01/17/2024</a:t>
            </a:fld>
            <a:endParaRPr lang="en-IL"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IL"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60C6A-702B-4F7F-93BE-A14A3BCD46C4}" type="slidenum">
              <a:rPr lang="en-IL" smtClean="0"/>
              <a:t>‹#›</a:t>
            </a:fld>
            <a:endParaRPr lang="en-IL" dirty="0"/>
          </a:p>
        </p:txBody>
      </p:sp>
    </p:spTree>
    <p:extLst>
      <p:ext uri="{BB962C8B-B14F-4D97-AF65-F5344CB8AC3E}">
        <p14:creationId xmlns:p14="http://schemas.microsoft.com/office/powerpoint/2010/main" val="301043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4DC555-27DF-43C5-BEBD-56CEEAF7DC44}" type="datetime8">
              <a:rPr lang="en-IL" smtClean="0"/>
              <a:t>01/17/2024 12:29</a:t>
            </a:fld>
            <a:endParaRPr lang="en-IL" dirty="0"/>
          </a:p>
        </p:txBody>
      </p:sp>
      <p:sp>
        <p:nvSpPr>
          <p:cNvPr id="5" name="Footer Placeholder 4"/>
          <p:cNvSpPr>
            <a:spLocks noGrp="1"/>
          </p:cNvSpPr>
          <p:nvPr>
            <p:ph type="ftr" sz="quarter" idx="11"/>
          </p:nvPr>
        </p:nvSpPr>
        <p:spPr/>
        <p:txBody>
          <a:bodyPr/>
          <a:lstStyle/>
          <a:p>
            <a:endParaRPr lang="en-IL" dirty="0"/>
          </a:p>
        </p:txBody>
      </p:sp>
      <p:sp>
        <p:nvSpPr>
          <p:cNvPr id="6" name="Slide Number Placeholder 5"/>
          <p:cNvSpPr>
            <a:spLocks noGrp="1"/>
          </p:cNvSpPr>
          <p:nvPr>
            <p:ph type="sldNum" sz="quarter" idx="12"/>
          </p:nvPr>
        </p:nvSpPr>
        <p:spPr/>
        <p:txBody>
          <a:bodyPr/>
          <a:lstStyle/>
          <a:p>
            <a:fld id="{7AFE9FC2-F1DF-4BA1-AA7A-C016E0D79B0A}" type="slidenum">
              <a:rPr lang="en-IL" smtClean="0"/>
              <a:t>‹#›</a:t>
            </a:fld>
            <a:endParaRPr lang="en-IL" dirty="0"/>
          </a:p>
        </p:txBody>
      </p:sp>
    </p:spTree>
    <p:extLst>
      <p:ext uri="{BB962C8B-B14F-4D97-AF65-F5344CB8AC3E}">
        <p14:creationId xmlns:p14="http://schemas.microsoft.com/office/powerpoint/2010/main" val="1648791459"/>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747BA-1C25-43AE-8746-913CCD096C8C}" type="datetime8">
              <a:rPr lang="en-IL" smtClean="0"/>
              <a:t>01/17/2024 12:29</a:t>
            </a:fld>
            <a:endParaRPr lang="en-IL" dirty="0"/>
          </a:p>
        </p:txBody>
      </p:sp>
      <p:sp>
        <p:nvSpPr>
          <p:cNvPr id="5" name="Footer Placeholder 4"/>
          <p:cNvSpPr>
            <a:spLocks noGrp="1"/>
          </p:cNvSpPr>
          <p:nvPr>
            <p:ph type="ftr" sz="quarter" idx="11"/>
          </p:nvPr>
        </p:nvSpPr>
        <p:spPr/>
        <p:txBody>
          <a:bodyPr/>
          <a:lstStyle/>
          <a:p>
            <a:endParaRPr lang="en-IL" dirty="0"/>
          </a:p>
        </p:txBody>
      </p:sp>
      <p:sp>
        <p:nvSpPr>
          <p:cNvPr id="6" name="Slide Number Placeholder 5"/>
          <p:cNvSpPr>
            <a:spLocks noGrp="1"/>
          </p:cNvSpPr>
          <p:nvPr>
            <p:ph type="sldNum" sz="quarter" idx="12"/>
          </p:nvPr>
        </p:nvSpPr>
        <p:spPr/>
        <p:txBody>
          <a:bodyPr/>
          <a:lstStyle/>
          <a:p>
            <a:fld id="{7AFE9FC2-F1DF-4BA1-AA7A-C016E0D79B0A}" type="slidenum">
              <a:rPr lang="en-IL" smtClean="0"/>
              <a:t>‹#›</a:t>
            </a:fld>
            <a:endParaRPr lang="en-IL" dirty="0"/>
          </a:p>
        </p:txBody>
      </p:sp>
    </p:spTree>
    <p:extLst>
      <p:ext uri="{BB962C8B-B14F-4D97-AF65-F5344CB8AC3E}">
        <p14:creationId xmlns:p14="http://schemas.microsoft.com/office/powerpoint/2010/main" val="1959393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B4C63-2767-4FC8-BD9E-2E6B533BD6A3}" type="datetime8">
              <a:rPr lang="en-IL" smtClean="0"/>
              <a:t>01/17/2024 12:29</a:t>
            </a:fld>
            <a:endParaRPr lang="en-IL" dirty="0"/>
          </a:p>
        </p:txBody>
      </p:sp>
      <p:sp>
        <p:nvSpPr>
          <p:cNvPr id="5" name="Footer Placeholder 4"/>
          <p:cNvSpPr>
            <a:spLocks noGrp="1"/>
          </p:cNvSpPr>
          <p:nvPr>
            <p:ph type="ftr" sz="quarter" idx="11"/>
          </p:nvPr>
        </p:nvSpPr>
        <p:spPr/>
        <p:txBody>
          <a:bodyPr/>
          <a:lstStyle/>
          <a:p>
            <a:endParaRPr lang="en-IL" dirty="0"/>
          </a:p>
        </p:txBody>
      </p:sp>
      <p:sp>
        <p:nvSpPr>
          <p:cNvPr id="6" name="Slide Number Placeholder 5"/>
          <p:cNvSpPr>
            <a:spLocks noGrp="1"/>
          </p:cNvSpPr>
          <p:nvPr>
            <p:ph type="sldNum" sz="quarter" idx="12"/>
          </p:nvPr>
        </p:nvSpPr>
        <p:spPr/>
        <p:txBody>
          <a:bodyPr/>
          <a:lstStyle/>
          <a:p>
            <a:fld id="{7AFE9FC2-F1DF-4BA1-AA7A-C016E0D79B0A}" type="slidenum">
              <a:rPr lang="en-IL" smtClean="0"/>
              <a:t>‹#›</a:t>
            </a:fld>
            <a:endParaRPr lang="en-IL" dirty="0"/>
          </a:p>
        </p:txBody>
      </p:sp>
    </p:spTree>
    <p:extLst>
      <p:ext uri="{BB962C8B-B14F-4D97-AF65-F5344CB8AC3E}">
        <p14:creationId xmlns:p14="http://schemas.microsoft.com/office/powerpoint/2010/main" val="6819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71275-4A64-49E1-A1F7-13D621047AB4}" type="datetime8">
              <a:rPr lang="en-IL" smtClean="0"/>
              <a:t>01/17/2024 12:29</a:t>
            </a:fld>
            <a:endParaRPr lang="en-IL" dirty="0"/>
          </a:p>
        </p:txBody>
      </p:sp>
      <p:sp>
        <p:nvSpPr>
          <p:cNvPr id="5" name="Footer Placeholder 4"/>
          <p:cNvSpPr>
            <a:spLocks noGrp="1"/>
          </p:cNvSpPr>
          <p:nvPr>
            <p:ph type="ftr" sz="quarter" idx="11"/>
          </p:nvPr>
        </p:nvSpPr>
        <p:spPr/>
        <p:txBody>
          <a:bodyPr/>
          <a:lstStyle/>
          <a:p>
            <a:endParaRPr lang="en-IL" dirty="0"/>
          </a:p>
        </p:txBody>
      </p:sp>
      <p:sp>
        <p:nvSpPr>
          <p:cNvPr id="6" name="Slide Number Placeholder 5"/>
          <p:cNvSpPr>
            <a:spLocks noGrp="1"/>
          </p:cNvSpPr>
          <p:nvPr>
            <p:ph type="sldNum" sz="quarter" idx="12"/>
          </p:nvPr>
        </p:nvSpPr>
        <p:spPr/>
        <p:txBody>
          <a:bodyPr/>
          <a:lstStyle/>
          <a:p>
            <a:fld id="{7AFE9FC2-F1DF-4BA1-AA7A-C016E0D79B0A}" type="slidenum">
              <a:rPr lang="en-IL" smtClean="0"/>
              <a:t>‹#›</a:t>
            </a:fld>
            <a:endParaRPr lang="en-IL" dirty="0"/>
          </a:p>
        </p:txBody>
      </p:sp>
    </p:spTree>
    <p:extLst>
      <p:ext uri="{BB962C8B-B14F-4D97-AF65-F5344CB8AC3E}">
        <p14:creationId xmlns:p14="http://schemas.microsoft.com/office/powerpoint/2010/main" val="164940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B7582-B924-484F-816F-9A51DB50915A}" type="datetime8">
              <a:rPr lang="en-IL" smtClean="0"/>
              <a:t>01/17/2024 12:29</a:t>
            </a:fld>
            <a:endParaRPr lang="en-IL" dirty="0"/>
          </a:p>
        </p:txBody>
      </p:sp>
      <p:sp>
        <p:nvSpPr>
          <p:cNvPr id="5" name="Footer Placeholder 4"/>
          <p:cNvSpPr>
            <a:spLocks noGrp="1"/>
          </p:cNvSpPr>
          <p:nvPr>
            <p:ph type="ftr" sz="quarter" idx="11"/>
          </p:nvPr>
        </p:nvSpPr>
        <p:spPr/>
        <p:txBody>
          <a:bodyPr/>
          <a:lstStyle/>
          <a:p>
            <a:endParaRPr lang="en-IL" dirty="0"/>
          </a:p>
        </p:txBody>
      </p:sp>
      <p:sp>
        <p:nvSpPr>
          <p:cNvPr id="6" name="Slide Number Placeholder 5"/>
          <p:cNvSpPr>
            <a:spLocks noGrp="1"/>
          </p:cNvSpPr>
          <p:nvPr>
            <p:ph type="sldNum" sz="quarter" idx="12"/>
          </p:nvPr>
        </p:nvSpPr>
        <p:spPr/>
        <p:txBody>
          <a:bodyPr/>
          <a:lstStyle/>
          <a:p>
            <a:fld id="{7AFE9FC2-F1DF-4BA1-AA7A-C016E0D79B0A}" type="slidenum">
              <a:rPr lang="en-IL" smtClean="0"/>
              <a:t>‹#›</a:t>
            </a:fld>
            <a:endParaRPr lang="en-IL" dirty="0"/>
          </a:p>
        </p:txBody>
      </p:sp>
    </p:spTree>
    <p:extLst>
      <p:ext uri="{BB962C8B-B14F-4D97-AF65-F5344CB8AC3E}">
        <p14:creationId xmlns:p14="http://schemas.microsoft.com/office/powerpoint/2010/main" val="249320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0025B7-FFB2-4712-A52E-B8AFE61274FD}" type="datetime8">
              <a:rPr lang="en-IL" smtClean="0"/>
              <a:t>01/17/2024 12:29</a:t>
            </a:fld>
            <a:endParaRPr lang="en-IL" dirty="0"/>
          </a:p>
        </p:txBody>
      </p:sp>
      <p:sp>
        <p:nvSpPr>
          <p:cNvPr id="6" name="Footer Placeholder 5"/>
          <p:cNvSpPr>
            <a:spLocks noGrp="1"/>
          </p:cNvSpPr>
          <p:nvPr>
            <p:ph type="ftr" sz="quarter" idx="11"/>
          </p:nvPr>
        </p:nvSpPr>
        <p:spPr/>
        <p:txBody>
          <a:bodyPr/>
          <a:lstStyle/>
          <a:p>
            <a:endParaRPr lang="en-IL" dirty="0"/>
          </a:p>
        </p:txBody>
      </p:sp>
      <p:sp>
        <p:nvSpPr>
          <p:cNvPr id="7" name="Slide Number Placeholder 6"/>
          <p:cNvSpPr>
            <a:spLocks noGrp="1"/>
          </p:cNvSpPr>
          <p:nvPr>
            <p:ph type="sldNum" sz="quarter" idx="12"/>
          </p:nvPr>
        </p:nvSpPr>
        <p:spPr/>
        <p:txBody>
          <a:bodyPr/>
          <a:lstStyle/>
          <a:p>
            <a:fld id="{7AFE9FC2-F1DF-4BA1-AA7A-C016E0D79B0A}" type="slidenum">
              <a:rPr lang="en-IL" smtClean="0"/>
              <a:t>‹#›</a:t>
            </a:fld>
            <a:endParaRPr lang="en-IL" dirty="0"/>
          </a:p>
        </p:txBody>
      </p:sp>
    </p:spTree>
    <p:extLst>
      <p:ext uri="{BB962C8B-B14F-4D97-AF65-F5344CB8AC3E}">
        <p14:creationId xmlns:p14="http://schemas.microsoft.com/office/powerpoint/2010/main" val="314762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40C641-8C1C-48DA-997D-1465E5F590A6}" type="datetime8">
              <a:rPr lang="en-IL" smtClean="0"/>
              <a:t>01/17/2024 12:29</a:t>
            </a:fld>
            <a:endParaRPr lang="en-IL" dirty="0"/>
          </a:p>
        </p:txBody>
      </p:sp>
      <p:sp>
        <p:nvSpPr>
          <p:cNvPr id="8" name="Footer Placeholder 7"/>
          <p:cNvSpPr>
            <a:spLocks noGrp="1"/>
          </p:cNvSpPr>
          <p:nvPr>
            <p:ph type="ftr" sz="quarter" idx="11"/>
          </p:nvPr>
        </p:nvSpPr>
        <p:spPr/>
        <p:txBody>
          <a:bodyPr/>
          <a:lstStyle/>
          <a:p>
            <a:endParaRPr lang="en-IL" dirty="0"/>
          </a:p>
        </p:txBody>
      </p:sp>
      <p:sp>
        <p:nvSpPr>
          <p:cNvPr id="9" name="Slide Number Placeholder 8"/>
          <p:cNvSpPr>
            <a:spLocks noGrp="1"/>
          </p:cNvSpPr>
          <p:nvPr>
            <p:ph type="sldNum" sz="quarter" idx="12"/>
          </p:nvPr>
        </p:nvSpPr>
        <p:spPr/>
        <p:txBody>
          <a:bodyPr/>
          <a:lstStyle/>
          <a:p>
            <a:fld id="{7AFE9FC2-F1DF-4BA1-AA7A-C016E0D79B0A}" type="slidenum">
              <a:rPr lang="en-IL" smtClean="0"/>
              <a:t>‹#›</a:t>
            </a:fld>
            <a:endParaRPr lang="en-IL" dirty="0"/>
          </a:p>
        </p:txBody>
      </p:sp>
    </p:spTree>
    <p:extLst>
      <p:ext uri="{BB962C8B-B14F-4D97-AF65-F5344CB8AC3E}">
        <p14:creationId xmlns:p14="http://schemas.microsoft.com/office/powerpoint/2010/main" val="199969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BFFC66-97CB-47CB-952C-7CFAFF309BDE}" type="datetime8">
              <a:rPr lang="en-IL" smtClean="0"/>
              <a:t>01/17/2024 12:29</a:t>
            </a:fld>
            <a:endParaRPr lang="en-IL" dirty="0"/>
          </a:p>
        </p:txBody>
      </p:sp>
      <p:sp>
        <p:nvSpPr>
          <p:cNvPr id="4" name="Footer Placeholder 3"/>
          <p:cNvSpPr>
            <a:spLocks noGrp="1"/>
          </p:cNvSpPr>
          <p:nvPr>
            <p:ph type="ftr" sz="quarter" idx="11"/>
          </p:nvPr>
        </p:nvSpPr>
        <p:spPr/>
        <p:txBody>
          <a:bodyPr/>
          <a:lstStyle/>
          <a:p>
            <a:endParaRPr lang="en-IL" dirty="0"/>
          </a:p>
        </p:txBody>
      </p:sp>
      <p:sp>
        <p:nvSpPr>
          <p:cNvPr id="5" name="Slide Number Placeholder 4"/>
          <p:cNvSpPr>
            <a:spLocks noGrp="1"/>
          </p:cNvSpPr>
          <p:nvPr>
            <p:ph type="sldNum" sz="quarter" idx="12"/>
          </p:nvPr>
        </p:nvSpPr>
        <p:spPr/>
        <p:txBody>
          <a:bodyPr/>
          <a:lstStyle/>
          <a:p>
            <a:fld id="{7AFE9FC2-F1DF-4BA1-AA7A-C016E0D79B0A}" type="slidenum">
              <a:rPr lang="en-IL" smtClean="0"/>
              <a:t>‹#›</a:t>
            </a:fld>
            <a:endParaRPr lang="en-IL" dirty="0"/>
          </a:p>
        </p:txBody>
      </p:sp>
    </p:spTree>
    <p:extLst>
      <p:ext uri="{BB962C8B-B14F-4D97-AF65-F5344CB8AC3E}">
        <p14:creationId xmlns:p14="http://schemas.microsoft.com/office/powerpoint/2010/main" val="74586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F1D29-B1A6-4C56-AD11-5731F194902F}" type="datetime8">
              <a:rPr lang="en-IL" smtClean="0"/>
              <a:t>01/17/2024 12:29</a:t>
            </a:fld>
            <a:endParaRPr lang="en-IL" dirty="0"/>
          </a:p>
        </p:txBody>
      </p:sp>
      <p:sp>
        <p:nvSpPr>
          <p:cNvPr id="3" name="Footer Placeholder 2"/>
          <p:cNvSpPr>
            <a:spLocks noGrp="1"/>
          </p:cNvSpPr>
          <p:nvPr>
            <p:ph type="ftr" sz="quarter" idx="11"/>
          </p:nvPr>
        </p:nvSpPr>
        <p:spPr/>
        <p:txBody>
          <a:bodyPr/>
          <a:lstStyle/>
          <a:p>
            <a:endParaRPr lang="en-IL" dirty="0"/>
          </a:p>
        </p:txBody>
      </p:sp>
      <p:sp>
        <p:nvSpPr>
          <p:cNvPr id="4" name="Slide Number Placeholder 3"/>
          <p:cNvSpPr>
            <a:spLocks noGrp="1"/>
          </p:cNvSpPr>
          <p:nvPr>
            <p:ph type="sldNum" sz="quarter" idx="12"/>
          </p:nvPr>
        </p:nvSpPr>
        <p:spPr/>
        <p:txBody>
          <a:bodyPr/>
          <a:lstStyle/>
          <a:p>
            <a:fld id="{7AFE9FC2-F1DF-4BA1-AA7A-C016E0D79B0A}" type="slidenum">
              <a:rPr lang="en-IL" smtClean="0"/>
              <a:t>‹#›</a:t>
            </a:fld>
            <a:endParaRPr lang="en-IL" dirty="0"/>
          </a:p>
        </p:txBody>
      </p:sp>
    </p:spTree>
    <p:extLst>
      <p:ext uri="{BB962C8B-B14F-4D97-AF65-F5344CB8AC3E}">
        <p14:creationId xmlns:p14="http://schemas.microsoft.com/office/powerpoint/2010/main" val="325805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7127C4E-4BC6-4EB8-8959-ECF13EE5A6ED}" type="datetime8">
              <a:rPr lang="en-IL" smtClean="0"/>
              <a:t>01/17/2024 12:29</a:t>
            </a:fld>
            <a:endParaRPr lang="en-IL" dirty="0"/>
          </a:p>
        </p:txBody>
      </p:sp>
      <p:sp>
        <p:nvSpPr>
          <p:cNvPr id="6" name="Footer Placeholder 5"/>
          <p:cNvSpPr>
            <a:spLocks noGrp="1"/>
          </p:cNvSpPr>
          <p:nvPr>
            <p:ph type="ftr" sz="quarter" idx="11"/>
          </p:nvPr>
        </p:nvSpPr>
        <p:spPr/>
        <p:txBody>
          <a:bodyPr/>
          <a:lstStyle/>
          <a:p>
            <a:endParaRPr lang="en-IL" dirty="0"/>
          </a:p>
        </p:txBody>
      </p:sp>
      <p:sp>
        <p:nvSpPr>
          <p:cNvPr id="7" name="Slide Number Placeholder 6"/>
          <p:cNvSpPr>
            <a:spLocks noGrp="1"/>
          </p:cNvSpPr>
          <p:nvPr>
            <p:ph type="sldNum" sz="quarter" idx="12"/>
          </p:nvPr>
        </p:nvSpPr>
        <p:spPr/>
        <p:txBody>
          <a:bodyPr/>
          <a:lstStyle/>
          <a:p>
            <a:fld id="{7AFE9FC2-F1DF-4BA1-AA7A-C016E0D79B0A}" type="slidenum">
              <a:rPr lang="en-IL" smtClean="0"/>
              <a:t>‹#›</a:t>
            </a:fld>
            <a:endParaRPr lang="en-IL" dirty="0"/>
          </a:p>
        </p:txBody>
      </p:sp>
    </p:spTree>
    <p:extLst>
      <p:ext uri="{BB962C8B-B14F-4D97-AF65-F5344CB8AC3E}">
        <p14:creationId xmlns:p14="http://schemas.microsoft.com/office/powerpoint/2010/main" val="218638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F96B439-599B-4C68-9910-398E61179983}" type="datetime8">
              <a:rPr lang="en-IL" smtClean="0"/>
              <a:t>01/17/2024 12:29</a:t>
            </a:fld>
            <a:endParaRPr lang="en-IL" dirty="0"/>
          </a:p>
        </p:txBody>
      </p:sp>
      <p:sp>
        <p:nvSpPr>
          <p:cNvPr id="6" name="Footer Placeholder 5"/>
          <p:cNvSpPr>
            <a:spLocks noGrp="1"/>
          </p:cNvSpPr>
          <p:nvPr>
            <p:ph type="ftr" sz="quarter" idx="11"/>
          </p:nvPr>
        </p:nvSpPr>
        <p:spPr/>
        <p:txBody>
          <a:bodyPr/>
          <a:lstStyle/>
          <a:p>
            <a:endParaRPr lang="en-IL" dirty="0"/>
          </a:p>
        </p:txBody>
      </p:sp>
      <p:sp>
        <p:nvSpPr>
          <p:cNvPr id="7" name="Slide Number Placeholder 6"/>
          <p:cNvSpPr>
            <a:spLocks noGrp="1"/>
          </p:cNvSpPr>
          <p:nvPr>
            <p:ph type="sldNum" sz="quarter" idx="12"/>
          </p:nvPr>
        </p:nvSpPr>
        <p:spPr/>
        <p:txBody>
          <a:bodyPr/>
          <a:lstStyle/>
          <a:p>
            <a:fld id="{7AFE9FC2-F1DF-4BA1-AA7A-C016E0D79B0A}" type="slidenum">
              <a:rPr lang="en-IL" smtClean="0"/>
              <a:t>‹#›</a:t>
            </a:fld>
            <a:endParaRPr lang="en-IL" dirty="0"/>
          </a:p>
        </p:txBody>
      </p:sp>
    </p:spTree>
    <p:extLst>
      <p:ext uri="{BB962C8B-B14F-4D97-AF65-F5344CB8AC3E}">
        <p14:creationId xmlns:p14="http://schemas.microsoft.com/office/powerpoint/2010/main" val="45708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cs typeface="Calibri" panose="020F0502020204030204" pitchFamily="34" charset="0"/>
              </a:defRPr>
            </a:lvl1pPr>
          </a:lstStyle>
          <a:p>
            <a:fld id="{34F499CD-CF3B-4A2C-B5B4-0B43F4E8CE71}" type="datetime8">
              <a:rPr lang="en-IL" smtClean="0"/>
              <a:pPr/>
              <a:t>01/17/2024 12:29</a:t>
            </a:fld>
            <a:endParaRPr lang="en-IL"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latin typeface="Calibri" panose="020F0502020204030204" pitchFamily="34" charset="0"/>
                <a:cs typeface="Calibri" panose="020F0502020204030204" pitchFamily="34" charset="0"/>
              </a:defRPr>
            </a:lvl1pPr>
          </a:lstStyle>
          <a:p>
            <a:endParaRPr lang="en-IL"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latin typeface="Calibri" panose="020F0502020204030204" pitchFamily="34" charset="0"/>
                <a:cs typeface="Calibri" panose="020F0502020204030204" pitchFamily="34" charset="0"/>
              </a:defRPr>
            </a:lvl1pPr>
          </a:lstStyle>
          <a:p>
            <a:fld id="{7AFE9FC2-F1DF-4BA1-AA7A-C016E0D79B0A}" type="slidenum">
              <a:rPr lang="en-IL" smtClean="0"/>
              <a:pPr/>
              <a:t>‹#›</a:t>
            </a:fld>
            <a:endParaRPr lang="en-IL" dirty="0"/>
          </a:p>
        </p:txBody>
      </p:sp>
    </p:spTree>
    <p:extLst>
      <p:ext uri="{BB962C8B-B14F-4D97-AF65-F5344CB8AC3E}">
        <p14:creationId xmlns:p14="http://schemas.microsoft.com/office/powerpoint/2010/main" val="4073839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Calibri" panose="020F0502020204030204" pitchFamily="34" charset="0"/>
          <a:ea typeface="+mj-ea"/>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avodata.labor.gov.il/guides/searc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30.sv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32.svg"/><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18.sv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skillil.co.il/" TargetMode="Externa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drive.google.com/drive/folders/1L-v32MhthKhQSdWpCqSXh2qznaFAu2De"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avodata.labor.gov.il/guides/questionnaire" TargetMode="External"/><Relationship Id="rId4" Type="http://schemas.openxmlformats.org/officeDocument/2006/relationships/hyperlink" Target="https://avodata.labor.gov.il/ar/questionnair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avodata.labor.gov.il/a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avodata.labor.gov.il/guides" TargetMode="External"/><Relationship Id="rId5" Type="http://schemas.openxmlformats.org/officeDocument/2006/relationships/hyperlink" Target="https://avodata.labor.gov.il/ar" TargetMode="External"/><Relationship Id="rId4" Type="http://schemas.openxmlformats.org/officeDocument/2006/relationships/hyperlink" Target="https://meet.google.com/han-hsfq-hh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4BDC30-2AA4-CAA8-A257-96ADFD312D59}"/>
              </a:ext>
            </a:extLst>
          </p:cNvPr>
          <p:cNvSpPr/>
          <p:nvPr/>
        </p:nvSpPr>
        <p:spPr>
          <a:xfrm>
            <a:off x="0" y="-1"/>
            <a:ext cx="6858000" cy="9906001"/>
          </a:xfrm>
          <a:prstGeom prst="rect">
            <a:avLst/>
          </a:prstGeom>
          <a:solidFill>
            <a:srgbClr val="14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D568038-8AEA-91ED-E07C-B590E079D6CD}"/>
              </a:ext>
            </a:extLst>
          </p:cNvPr>
          <p:cNvSpPr>
            <a:spLocks noGrp="1"/>
          </p:cNvSpPr>
          <p:nvPr>
            <p:ph type="ctrTitle"/>
          </p:nvPr>
        </p:nvSpPr>
        <p:spPr>
          <a:xfrm>
            <a:off x="514350" y="1621191"/>
            <a:ext cx="5829300" cy="1865928"/>
          </a:xfrm>
        </p:spPr>
        <p:txBody>
          <a:bodyPr>
            <a:normAutofit/>
          </a:bodyPr>
          <a:lstStyle/>
          <a:p>
            <a:pPr rtl="1"/>
            <a:r>
              <a:rPr lang="ar" sz="3200" b="1" i="0" u="none" baseline="0" dirty="0">
                <a:solidFill>
                  <a:srgbClr val="FFCD03"/>
                </a:solidFill>
              </a:rPr>
              <a:t>حقائق</a:t>
            </a:r>
            <a:r>
              <a:rPr lang="ar" sz="3200" b="1" i="0" u="none" baseline="0" dirty="0">
                <a:solidFill>
                  <a:srgbClr val="0068F5"/>
                </a:solidFill>
              </a:rPr>
              <a:t> </a:t>
            </a:r>
            <a:r>
              <a:rPr lang="ar" sz="3200" b="1" i="0" u="none" baseline="0" dirty="0">
                <a:solidFill>
                  <a:srgbClr val="FFCD03"/>
                </a:solidFill>
              </a:rPr>
              <a:t>لم</a:t>
            </a:r>
            <a:r>
              <a:rPr lang="ar" sz="3200" b="1" i="0" u="none" baseline="0" dirty="0">
                <a:solidFill>
                  <a:srgbClr val="0068F5"/>
                </a:solidFill>
              </a:rPr>
              <a:t> </a:t>
            </a:r>
            <a:r>
              <a:rPr lang="ar" sz="3200" b="1" i="0" u="none" baseline="0" dirty="0">
                <a:solidFill>
                  <a:srgbClr val="FFCD03"/>
                </a:solidFill>
              </a:rPr>
              <a:t>تعرفوها عن عفوداتا</a:t>
            </a:r>
            <a:endParaRPr lang="ar" sz="3200" b="1" dirty="0">
              <a:solidFill>
                <a:srgbClr val="FFCD03"/>
              </a:solidFill>
            </a:endParaRPr>
          </a:p>
        </p:txBody>
      </p:sp>
      <p:sp>
        <p:nvSpPr>
          <p:cNvPr id="3" name="Subtitle 2">
            <a:extLst>
              <a:ext uri="{FF2B5EF4-FFF2-40B4-BE49-F238E27FC236}">
                <a16:creationId xmlns:a16="http://schemas.microsoft.com/office/drawing/2014/main" id="{0A68525E-65C0-26A6-79B5-59F0B8390D36}"/>
              </a:ext>
            </a:extLst>
          </p:cNvPr>
          <p:cNvSpPr>
            <a:spLocks noGrp="1"/>
          </p:cNvSpPr>
          <p:nvPr>
            <p:ph type="subTitle" idx="1"/>
          </p:nvPr>
        </p:nvSpPr>
        <p:spPr>
          <a:xfrm>
            <a:off x="857250" y="4120090"/>
            <a:ext cx="5143500" cy="2391656"/>
          </a:xfrm>
        </p:spPr>
        <p:txBody>
          <a:bodyPr>
            <a:normAutofit/>
          </a:bodyPr>
          <a:lstStyle/>
          <a:p>
            <a:pPr rtl="1"/>
            <a:r>
              <a:rPr lang="ar" sz="4400" b="1" i="0" u="none" baseline="0">
                <a:solidFill>
                  <a:schemeClr val="bg1"/>
                </a:solidFill>
              </a:rPr>
              <a:t>دليل إرشادي لدمج عفوداتا في سيرورات المرافقة المهنية</a:t>
            </a:r>
            <a:endParaRPr lang="ar" sz="4400" b="1" dirty="0">
              <a:solidFill>
                <a:schemeClr val="bg1"/>
              </a:solidFill>
            </a:endParaRPr>
          </a:p>
        </p:txBody>
      </p:sp>
      <p:sp>
        <p:nvSpPr>
          <p:cNvPr id="5" name="Oval 4">
            <a:extLst>
              <a:ext uri="{FF2B5EF4-FFF2-40B4-BE49-F238E27FC236}">
                <a16:creationId xmlns:a16="http://schemas.microsoft.com/office/drawing/2014/main" id="{239FD8FB-9793-F829-ED04-F6A1C4854E27}"/>
              </a:ext>
            </a:extLst>
          </p:cNvPr>
          <p:cNvSpPr/>
          <p:nvPr/>
        </p:nvSpPr>
        <p:spPr>
          <a:xfrm>
            <a:off x="1167737" y="7857640"/>
            <a:ext cx="4419922" cy="40878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dirty="0">
              <a:latin typeface="Calibri" panose="020F0502020204030204" pitchFamily="34" charset="0"/>
              <a:cs typeface="Calibri" panose="020F0502020204030204" pitchFamily="34" charset="0"/>
            </a:endParaRPr>
          </a:p>
        </p:txBody>
      </p:sp>
      <p:pic>
        <p:nvPicPr>
          <p:cNvPr id="7" name="Graphic 6" descr="Artist male with solid fill">
            <a:extLst>
              <a:ext uri="{FF2B5EF4-FFF2-40B4-BE49-F238E27FC236}">
                <a16:creationId xmlns:a16="http://schemas.microsoft.com/office/drawing/2014/main" id="{1D1F44AD-6403-0ED0-B7C9-627008E6938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15868" y="8991600"/>
            <a:ext cx="914400" cy="914400"/>
          </a:xfrm>
          <a:prstGeom prst="rect">
            <a:avLst/>
          </a:prstGeom>
        </p:spPr>
      </p:pic>
      <p:pic>
        <p:nvPicPr>
          <p:cNvPr id="8" name="Graphic 7" descr="Astronaut male with solid fill">
            <a:extLst>
              <a:ext uri="{FF2B5EF4-FFF2-40B4-BE49-F238E27FC236}">
                <a16:creationId xmlns:a16="http://schemas.microsoft.com/office/drawing/2014/main" id="{417EE14D-B121-FB0E-6AC4-1BE01A4929A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2053" y="8991600"/>
            <a:ext cx="914400" cy="914400"/>
          </a:xfrm>
          <a:prstGeom prst="rect">
            <a:avLst/>
          </a:prstGeom>
        </p:spPr>
      </p:pic>
      <p:pic>
        <p:nvPicPr>
          <p:cNvPr id="9" name="Graphic 8" descr="Disk jockey female with solid fill">
            <a:extLst>
              <a:ext uri="{FF2B5EF4-FFF2-40B4-BE49-F238E27FC236}">
                <a16:creationId xmlns:a16="http://schemas.microsoft.com/office/drawing/2014/main" id="{85EAD4AA-7773-09A7-7337-576DCCD00D9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90066" y="8962378"/>
            <a:ext cx="914400" cy="914400"/>
          </a:xfrm>
          <a:prstGeom prst="rect">
            <a:avLst/>
          </a:prstGeom>
        </p:spPr>
      </p:pic>
      <p:pic>
        <p:nvPicPr>
          <p:cNvPr id="10" name="Graphic 9" descr="Electrician male with solid fill">
            <a:extLst>
              <a:ext uri="{FF2B5EF4-FFF2-40B4-BE49-F238E27FC236}">
                <a16:creationId xmlns:a16="http://schemas.microsoft.com/office/drawing/2014/main" id="{ECF6708E-08A3-903F-384A-6B9F44CC43D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5927" y="8949024"/>
            <a:ext cx="914400" cy="914400"/>
          </a:xfrm>
          <a:prstGeom prst="rect">
            <a:avLst/>
          </a:prstGeom>
        </p:spPr>
      </p:pic>
      <p:pic>
        <p:nvPicPr>
          <p:cNvPr id="12" name="Graphic 11" descr="Two squares and a zigzag line">
            <a:extLst>
              <a:ext uri="{FF2B5EF4-FFF2-40B4-BE49-F238E27FC236}">
                <a16:creationId xmlns:a16="http://schemas.microsoft.com/office/drawing/2014/main" id="{148689B9-7CCD-3756-4A67-B4CD24CBD34E}"/>
              </a:ext>
            </a:extLst>
          </p:cNvPr>
          <p:cNvPicPr>
            <a:picLocks noChangeAspect="1"/>
          </p:cNvPicPr>
          <p:nvPr/>
        </p:nvPicPr>
        <p:blipFill rotWithShape="1">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80795"/>
          <a:stretch/>
        </p:blipFill>
        <p:spPr>
          <a:xfrm>
            <a:off x="6494277" y="-1828800"/>
            <a:ext cx="878073" cy="4572000"/>
          </a:xfrm>
          <a:prstGeom prst="rect">
            <a:avLst/>
          </a:prstGeom>
        </p:spPr>
      </p:pic>
      <p:sp>
        <p:nvSpPr>
          <p:cNvPr id="18" name="Slide Number Placeholder 17">
            <a:extLst>
              <a:ext uri="{FF2B5EF4-FFF2-40B4-BE49-F238E27FC236}">
                <a16:creationId xmlns:a16="http://schemas.microsoft.com/office/drawing/2014/main" id="{B90B633D-5E3C-ADBA-7EFF-70163106B7AF}"/>
              </a:ext>
            </a:extLst>
          </p:cNvPr>
          <p:cNvSpPr>
            <a:spLocks noGrp="1"/>
          </p:cNvSpPr>
          <p:nvPr>
            <p:ph type="sldNum" sz="quarter" idx="12"/>
          </p:nvPr>
        </p:nvSpPr>
        <p:spPr/>
        <p:txBody>
          <a:bodyPr/>
          <a:lstStyle/>
          <a:p>
            <a:pPr algn="r" rtl="1"/>
            <a:fld id="{7AFE9FC2-F1DF-4BA1-AA7A-C016E0D79B0A}" type="slidenum">
              <a:rPr/>
              <a:t>1</a:t>
            </a:fld>
            <a:endParaRPr lang="ar" dirty="0"/>
          </a:p>
        </p:txBody>
      </p:sp>
      <p:pic>
        <p:nvPicPr>
          <p:cNvPr id="13" name="Picture 12">
            <a:extLst>
              <a:ext uri="{FF2B5EF4-FFF2-40B4-BE49-F238E27FC236}">
                <a16:creationId xmlns:a16="http://schemas.microsoft.com/office/drawing/2014/main" id="{BED38888-B37E-6BE6-D7F6-6581A6BD2266}"/>
              </a:ext>
            </a:extLst>
          </p:cNvPr>
          <p:cNvPicPr>
            <a:picLocks noChangeAspect="1"/>
          </p:cNvPicPr>
          <p:nvPr/>
        </p:nvPicPr>
        <p:blipFill rotWithShape="1">
          <a:blip r:embed="rId12"/>
          <a:srcRect l="58968" t="83257" r="10079" b="10727"/>
          <a:stretch/>
        </p:blipFill>
        <p:spPr>
          <a:xfrm>
            <a:off x="2033353" y="708541"/>
            <a:ext cx="4824647" cy="527403"/>
          </a:xfrm>
          <a:prstGeom prst="rect">
            <a:avLst/>
          </a:prstGeom>
        </p:spPr>
      </p:pic>
      <p:pic>
        <p:nvPicPr>
          <p:cNvPr id="15" name="Picture 14" descr="White text on a black background&#10;&#10;Description automatically generated with medium confidence">
            <a:extLst>
              <a:ext uri="{FF2B5EF4-FFF2-40B4-BE49-F238E27FC236}">
                <a16:creationId xmlns:a16="http://schemas.microsoft.com/office/drawing/2014/main" id="{9ECC37DF-827E-1F61-9780-063259ADCFB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6014" y="836938"/>
            <a:ext cx="1742026" cy="467767"/>
          </a:xfrm>
          <a:prstGeom prst="rect">
            <a:avLst/>
          </a:prstGeom>
        </p:spPr>
      </p:pic>
    </p:spTree>
    <p:extLst>
      <p:ext uri="{BB962C8B-B14F-4D97-AF65-F5344CB8AC3E}">
        <p14:creationId xmlns:p14="http://schemas.microsoft.com/office/powerpoint/2010/main" val="721112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71488" y="27894"/>
            <a:ext cx="5915025" cy="1914702"/>
          </a:xfrm>
        </p:spPr>
        <p:txBody>
          <a:bodyPr/>
          <a:lstStyle/>
          <a:p>
            <a:pPr algn="r" rtl="1"/>
            <a:r>
              <a:rPr lang="ar" b="0" i="0" u="none" baseline="0">
                <a:solidFill>
                  <a:schemeClr val="bg1"/>
                </a:solidFill>
              </a:rPr>
              <a:t>فصل ب</a:t>
            </a:r>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71487" y="562504"/>
            <a:ext cx="5915025" cy="4706741"/>
          </a:xfrm>
        </p:spPr>
        <p:txBody>
          <a:bodyPr>
            <a:noAutofit/>
          </a:bodyPr>
          <a:lstStyle/>
          <a:p>
            <a:pPr marL="0" indent="0" algn="just" rtl="1">
              <a:lnSpc>
                <a:spcPct val="100000"/>
              </a:lnSpc>
              <a:buNone/>
            </a:pPr>
            <a:r>
              <a:rPr lang="ar" sz="1400" b="0" i="0" u="none" baseline="0" dirty="0">
                <a:solidFill>
                  <a:srgbClr val="0068F5"/>
                </a:solidFill>
                <a:ea typeface="Calibri" panose="020F0502020204030204" pitchFamily="34" charset="0"/>
              </a:rPr>
              <a:t>الصفحة الرئيسية</a:t>
            </a:r>
          </a:p>
          <a:p>
            <a:pPr marL="0" indent="0" algn="just" rtl="1">
              <a:lnSpc>
                <a:spcPct val="100000"/>
              </a:lnSpc>
              <a:buNone/>
            </a:pPr>
            <a:r>
              <a:rPr lang="ar" sz="1400" b="0" i="0" u="none" baseline="0" dirty="0">
                <a:ea typeface="Calibri" panose="020F0502020204030204" pitchFamily="34" charset="0"/>
              </a:rPr>
              <a:t>بعد أن ندخل إلى الموقع، إلى صفحتنا الرئيسية عبر الموقع، سنجد نافذة صغيرة للبحث الحر </a:t>
            </a:r>
          </a:p>
          <a:p>
            <a:pPr marL="0" indent="0" algn="just" rtl="1">
              <a:lnSpc>
                <a:spcPct val="100000"/>
              </a:lnSpc>
              <a:buNone/>
            </a:pPr>
            <a:r>
              <a:rPr lang="ar" sz="1400" b="0" i="0" u="none" baseline="0" dirty="0">
                <a:ea typeface="Calibri" panose="020F0502020204030204" pitchFamily="34" charset="0"/>
              </a:rPr>
              <a:t>من المفضل البدء بالبحث الحر عبر الموقع في حال كنّا نعرف بالضبط ما نبحث عنه، مثلًا: مشغِّل رافعة، مطور برمجيات أو مهندس تنسيق مواقع. </a:t>
            </a:r>
          </a:p>
          <a:p>
            <a:pPr marL="0" indent="0" algn="just" rtl="1">
              <a:lnSpc>
                <a:spcPct val="100000"/>
              </a:lnSpc>
              <a:buNone/>
            </a:pPr>
            <a:r>
              <a:rPr lang="ar" sz="1400" b="0" i="0" u="none" baseline="0" dirty="0">
                <a:ea typeface="Calibri" panose="020F0502020204030204" pitchFamily="34" charset="0"/>
              </a:rPr>
              <a:t>انتبهوا! عند البدء بالكتابة في نافذة البحث، ستكتشفون أن الموقع يساعدكم ويعرض لكم إمكانيات مختلفة عند البدء بالكتابة.</a:t>
            </a:r>
          </a:p>
          <a:p>
            <a:pPr marL="0" indent="0" algn="just" rtl="1">
              <a:lnSpc>
                <a:spcPct val="100000"/>
              </a:lnSpc>
              <a:buNone/>
            </a:pPr>
            <a:endParaRPr lang="ar" sz="1400" dirty="0"/>
          </a:p>
          <a:p>
            <a:pPr marL="0" indent="0" algn="just" rtl="1">
              <a:lnSpc>
                <a:spcPct val="100000"/>
              </a:lnSpc>
              <a:buNone/>
            </a:pPr>
            <a:endParaRPr lang="ar" sz="1400" dirty="0"/>
          </a:p>
          <a:p>
            <a:pPr marL="0" indent="0" algn="just" rtl="1">
              <a:lnSpc>
                <a:spcPct val="100000"/>
              </a:lnSpc>
              <a:buNone/>
            </a:pPr>
            <a:endParaRPr lang="ar" sz="1400" dirty="0"/>
          </a:p>
          <a:p>
            <a:pPr marL="0" indent="0" algn="just" rtl="1">
              <a:lnSpc>
                <a:spcPct val="100000"/>
              </a:lnSpc>
              <a:buNone/>
            </a:pPr>
            <a:endParaRPr lang="ar" sz="1400" dirty="0"/>
          </a:p>
          <a:p>
            <a:pPr marL="0" indent="0" algn="just" rtl="1">
              <a:lnSpc>
                <a:spcPct val="100000"/>
              </a:lnSpc>
              <a:buNone/>
            </a:pPr>
            <a:endParaRPr lang="ar" sz="1400" dirty="0">
              <a:highlight>
                <a:srgbClr val="FFFF00"/>
              </a:highlight>
            </a:endParaRPr>
          </a:p>
          <a:p>
            <a:pPr marL="0" indent="0" algn="just" rtl="1">
              <a:lnSpc>
                <a:spcPct val="100000"/>
              </a:lnSpc>
              <a:buNone/>
            </a:pPr>
            <a:r>
              <a:rPr lang="ar" sz="1400" b="1" i="0" u="none" baseline="0" dirty="0">
                <a:ea typeface="Calibri" panose="020F0502020204030204" pitchFamily="34" charset="0"/>
              </a:rPr>
              <a:t>للحصول على تعليمات تساعدكم على تحسين البحث الحر   </a:t>
            </a:r>
          </a:p>
          <a:p>
            <a:pPr marL="0" indent="0" algn="just" rtl="1">
              <a:lnSpc>
                <a:spcPct val="100000"/>
              </a:lnSpc>
              <a:buNone/>
            </a:pPr>
            <a:endParaRPr lang="ar" sz="1400" dirty="0">
              <a:solidFill>
                <a:srgbClr val="2DBDD6"/>
              </a:solidFill>
            </a:endParaRPr>
          </a:p>
          <a:p>
            <a:pPr marL="0" indent="0" algn="just" rtl="1">
              <a:lnSpc>
                <a:spcPct val="100000"/>
              </a:lnSpc>
              <a:buNone/>
            </a:pPr>
            <a:r>
              <a:rPr lang="ar" sz="1400" b="0" i="0" u="none" baseline="0" dirty="0">
                <a:solidFill>
                  <a:srgbClr val="0068F5"/>
                </a:solidFill>
                <a:ea typeface="Calibri" panose="020F0502020204030204" pitchFamily="34" charset="0"/>
              </a:rPr>
              <a:t>قواعد البيانات:  </a:t>
            </a:r>
          </a:p>
          <a:p>
            <a:pPr marL="0" indent="0" algn="just" rtl="1">
              <a:lnSpc>
                <a:spcPct val="150000"/>
              </a:lnSpc>
              <a:buNone/>
            </a:pPr>
            <a:r>
              <a:rPr lang="ar" sz="1400" b="0" i="0" u="none" baseline="0" dirty="0">
                <a:ea typeface="Calibri" panose="020F0502020204030204" pitchFamily="34" charset="0"/>
              </a:rPr>
              <a:t>عندما ننزل للأسفل في الصفحة الرئيسية، سنجد تحت نافذة البحث الحر</a:t>
            </a:r>
          </a:p>
          <a:p>
            <a:pPr marL="0" indent="0" algn="just" rtl="1">
              <a:lnSpc>
                <a:spcPct val="150000"/>
              </a:lnSpc>
              <a:buNone/>
            </a:pPr>
            <a:r>
              <a:rPr lang="ar" sz="1400" b="0" i="0" u="none" baseline="0" dirty="0">
                <a:ea typeface="Calibri" panose="020F0502020204030204" pitchFamily="34" charset="0"/>
              </a:rPr>
              <a:t>قاعدة مجالات العمل، قاعدة مسارات الدراسة والتأهيلات.</a:t>
            </a:r>
          </a:p>
          <a:p>
            <a:pPr marL="0" indent="0" algn="just" rtl="1">
              <a:lnSpc>
                <a:spcPct val="150000"/>
              </a:lnSpc>
              <a:buNone/>
            </a:pPr>
            <a:r>
              <a:rPr lang="ar" sz="1400" b="0" i="0" u="none" baseline="0" dirty="0">
                <a:ea typeface="Calibri" panose="020F0502020204030204" pitchFamily="34" charset="0"/>
              </a:rPr>
              <a:t>من المفضل البدء بالبحث في قاعدة البيانات في حال كنا نعرف مسبقًا أنّنا سنركّز على إيجاد مجالات العمل أو التأهيلات. أو إذا كنا نعرف ما هي تفضيلاتنا في البحث عن تأهيل / مجال عمل: توقّعات الأجر، عوالم المضامين التي تهمني، أريد أن أكون مستقلًا فقط، لا أنهِ شهادة البجروت وما إلى ذلك، والاستعانة بالموقع لإيجاد مِهَن أو تأهيلات ملائمة. </a:t>
            </a:r>
          </a:p>
          <a:p>
            <a:pPr marL="0" indent="0" algn="just" rtl="1">
              <a:lnSpc>
                <a:spcPct val="150000"/>
              </a:lnSpc>
              <a:buNone/>
            </a:pPr>
            <a:r>
              <a:rPr lang="ar" sz="1400" b="0" i="0" u="none" baseline="0" dirty="0">
                <a:solidFill>
                  <a:srgbClr val="0068F5"/>
                </a:solidFill>
                <a:ea typeface="Calibri" panose="020F0502020204030204" pitchFamily="34" charset="0"/>
              </a:rPr>
              <a:t>استبيان هولاند </a:t>
            </a:r>
            <a:r>
              <a:rPr lang="ar" sz="1400" b="0" i="0" u="none" baseline="0" dirty="0">
                <a:ea typeface="Calibri" panose="020F0502020204030204" pitchFamily="34" charset="0"/>
              </a:rPr>
              <a:t>استبيان يساعد على إيجاد الميول، ويساعدنا على معرفة نمطنا المهني. الاستبيان يظهر تحت قاعدة بيانات مجالات العمل والتأهيلات، ويمكن الوصول إليه عبر قائمة الموقع. </a:t>
            </a:r>
          </a:p>
          <a:p>
            <a:pPr marL="0" indent="0" algn="just" rtl="1">
              <a:lnSpc>
                <a:spcPct val="150000"/>
              </a:lnSpc>
              <a:buNone/>
            </a:pPr>
            <a:r>
              <a:rPr lang="ar" sz="1400" b="0" i="0" u="none" baseline="0" dirty="0">
                <a:ea typeface="Calibri" panose="020F0502020204030204" pitchFamily="34" charset="0"/>
              </a:rPr>
              <a:t>بعد ملء الاستبيان، سنكتشف ميولنا المهنية ونحصل على شرح عنها. بإمكان النظام أن يساعدنا أيضًا على اقتراح مجالات عمل ملائمة للميول المهنية التي يشير إليها الاستبيان.</a:t>
            </a:r>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10</a:t>
            </a:fld>
            <a:endParaRPr lang="ar" dirty="0"/>
          </a:p>
        </p:txBody>
      </p:sp>
      <p:sp>
        <p:nvSpPr>
          <p:cNvPr id="11" name="Rectangle: Rounded Corners 10">
            <a:hlinkClick r:id="" action="ppaction://noaction"/>
            <a:extLst>
              <a:ext uri="{FF2B5EF4-FFF2-40B4-BE49-F238E27FC236}">
                <a16:creationId xmlns:a16="http://schemas.microsoft.com/office/drawing/2014/main" id="{D7B48190-D95E-0125-C51A-020F6538F6C2}"/>
              </a:ext>
            </a:extLst>
          </p:cNvPr>
          <p:cNvSpPr/>
          <p:nvPr/>
        </p:nvSpPr>
        <p:spPr>
          <a:xfrm>
            <a:off x="1748287" y="3858343"/>
            <a:ext cx="980268" cy="247973"/>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 sz="1400" b="0" i="0" u="none" kern="100" baseline="0" dirty="0">
                <a:solidFill>
                  <a:srgbClr val="143B67"/>
                </a:solidFill>
                <a:effectLst/>
                <a:latin typeface="Calibri" panose="020F0502020204030204" pitchFamily="34" charset="0"/>
                <a:ea typeface="DengXian" panose="02010600030101010101" pitchFamily="2" charset="-122"/>
                <a:cs typeface="Calibri" panose="020F0502020204030204" pitchFamily="34" charset="0"/>
                <a:hlinkClick r:id="rId4"/>
              </a:rPr>
              <a:t>اضغطوا هنا</a:t>
            </a:r>
            <a:endParaRPr lang="ar" sz="1400" dirty="0">
              <a:solidFill>
                <a:srgbClr val="143B67"/>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012BB7AB-89C6-998B-AFB5-E2CD2EFF6765}"/>
              </a:ext>
            </a:extLst>
          </p:cNvPr>
          <p:cNvPicPr>
            <a:picLocks noChangeAspect="1"/>
          </p:cNvPicPr>
          <p:nvPr/>
        </p:nvPicPr>
        <p:blipFill>
          <a:blip r:embed="rId5"/>
          <a:stretch>
            <a:fillRect/>
          </a:stretch>
        </p:blipFill>
        <p:spPr>
          <a:xfrm>
            <a:off x="2518912" y="2358150"/>
            <a:ext cx="2484408" cy="1115448"/>
          </a:xfrm>
          <a:prstGeom prst="rect">
            <a:avLst/>
          </a:prstGeom>
        </p:spPr>
      </p:pic>
    </p:spTree>
    <p:extLst>
      <p:ext uri="{BB962C8B-B14F-4D97-AF65-F5344CB8AC3E}">
        <p14:creationId xmlns:p14="http://schemas.microsoft.com/office/powerpoint/2010/main" val="326096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34975" y="246259"/>
            <a:ext cx="5915025" cy="4706741"/>
          </a:xfrm>
        </p:spPr>
        <p:txBody>
          <a:bodyPr>
            <a:noAutofit/>
          </a:bodyPr>
          <a:lstStyle/>
          <a:p>
            <a:pPr marL="0" indent="0" algn="just" rtl="1">
              <a:lnSpc>
                <a:spcPct val="150000"/>
              </a:lnSpc>
              <a:buNone/>
            </a:pPr>
            <a:endParaRPr lang="ar" sz="1400" dirty="0"/>
          </a:p>
          <a:p>
            <a:pPr marL="0" indent="0" algn="just" rtl="1">
              <a:lnSpc>
                <a:spcPct val="150000"/>
              </a:lnSpc>
              <a:buNone/>
            </a:pPr>
            <a:r>
              <a:rPr lang="ar" sz="1400" b="1" i="0" u="none" kern="0" baseline="0" dirty="0">
                <a:effectLst/>
                <a:ea typeface="Times New Roman" panose="02020603050405020304" pitchFamily="18" charset="0"/>
              </a:rPr>
              <a:t>نلفت انتباهكم إلى أن الطريقة المعروضة هنا، هي ليست الطريقة الوحيدة للتنقل بين صفحات الموقع. البحث عبر الموقع يجب أن يتم طبعًا وفقًا للأهداف المهنية واحتياجات المشترك</a:t>
            </a:r>
            <a:endParaRPr lang="ar" sz="1400" b="1" dirty="0"/>
          </a:p>
          <a:p>
            <a:pPr marL="0" indent="0" algn="just" rtl="1">
              <a:lnSpc>
                <a:spcPct val="150000"/>
              </a:lnSpc>
              <a:buNone/>
            </a:pPr>
            <a:r>
              <a:rPr lang="ar" sz="1400" b="0" i="0" u="none" baseline="0" dirty="0">
                <a:solidFill>
                  <a:srgbClr val="0068F5"/>
                </a:solidFill>
                <a:ea typeface="Calibri" panose="020F0502020204030204" pitchFamily="34" charset="0"/>
              </a:rPr>
              <a:t>في القائمة، </a:t>
            </a:r>
            <a:r>
              <a:rPr lang="ar" sz="1400" b="0" i="0" u="none" baseline="0" dirty="0">
                <a:ea typeface="Calibri" panose="020F0502020204030204" pitchFamily="34" charset="0"/>
              </a:rPr>
              <a:t>ستجدون أيضًا إمكانية تغيير صيغة النصّ من مذكر إلى مؤنث، والعكس - بحسب رغبتكم وتفضيلاتكم. بإمكاننا أيضًا أن نغير لغة الموقع للعبرية.</a:t>
            </a:r>
          </a:p>
          <a:p>
            <a:pPr marL="0" indent="0" algn="just" rtl="1">
              <a:lnSpc>
                <a:spcPct val="150000"/>
              </a:lnSpc>
              <a:buNone/>
            </a:pPr>
            <a:endParaRPr lang="ar" sz="1400" dirty="0"/>
          </a:p>
          <a:p>
            <a:pPr marL="0" indent="0" algn="just" rtl="1">
              <a:lnSpc>
                <a:spcPct val="150000"/>
              </a:lnSpc>
              <a:buNone/>
            </a:pPr>
            <a:r>
              <a:rPr lang="ar" sz="1400" b="0" i="0" u="none" baseline="0" dirty="0">
                <a:ea typeface="Calibri" panose="020F0502020204030204" pitchFamily="34" charset="0"/>
              </a:rPr>
              <a:t>عندا نستمر في تصفح الصفحة الرئيسية في الموقع، سنكتشف طريقة أخرى للوصول إلى قواعد البيانات حول مجالات العمل أو التأهيلات ومسارات الدراسة الأنسب لنا: يعرض لنا الموقع معايير مختلفة تساعدنا في البحث عن تفضيلاتنا من خلال التركيز على الاعتبارات المختلفة التي تهمنا، مثلًا: اقتراح للاطلاع على وصف مجال العمل بحسب معايير محددة، على سبيل المثال: وظائف في القطاع العام، في مجال الهايتك، في القطاع الخاص. بإمكاننا التركيز أيضًا على وصف مجالات العمل بحسب نسبة الوظيفة، مثلًا: وظائف تتميز بعدد ساعات عمل قليلة.</a:t>
            </a:r>
          </a:p>
          <a:p>
            <a:pPr marL="0" indent="0" algn="just" rtl="1">
              <a:lnSpc>
                <a:spcPct val="150000"/>
              </a:lnSpc>
              <a:buNone/>
            </a:pPr>
            <a:endParaRPr lang="ar" sz="1400" dirty="0"/>
          </a:p>
          <a:p>
            <a:pPr marL="0" indent="0" algn="just" rtl="1">
              <a:lnSpc>
                <a:spcPct val="150000"/>
              </a:lnSpc>
              <a:buNone/>
            </a:pPr>
            <a:r>
              <a:rPr lang="ar" sz="1400" b="0" i="0" u="none" baseline="0" dirty="0">
                <a:ea typeface="Calibri" panose="020F0502020204030204" pitchFamily="34" charset="0"/>
              </a:rPr>
              <a:t>في كلّ واحدة من قواعد البيانات، يمكننا اختيار معايير مختلفة للتصنيف، لتقليص وتوسيع عدد الوظائف والتأهيلات الموجودة في الموقع.</a:t>
            </a:r>
          </a:p>
          <a:p>
            <a:pPr marL="0" indent="0" algn="just" rtl="1">
              <a:lnSpc>
                <a:spcPct val="150000"/>
              </a:lnSpc>
              <a:buNone/>
            </a:pPr>
            <a:endParaRPr lang="ar" sz="1400" dirty="0"/>
          </a:p>
          <a:p>
            <a:pPr marL="0" indent="0" algn="just" rtl="1">
              <a:lnSpc>
                <a:spcPct val="150000"/>
              </a:lnSpc>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11</a:t>
            </a:fld>
            <a:endParaRPr lang="ar" dirty="0"/>
          </a:p>
        </p:txBody>
      </p:sp>
      <p:pic>
        <p:nvPicPr>
          <p:cNvPr id="6" name="Picture 5" descr="Calculator and a pen on a desk">
            <a:extLst>
              <a:ext uri="{FF2B5EF4-FFF2-40B4-BE49-F238E27FC236}">
                <a16:creationId xmlns:a16="http://schemas.microsoft.com/office/drawing/2014/main" id="{31230AB2-177D-A06F-A290-82EF3E73096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38055"/>
          <a:stretch/>
        </p:blipFill>
        <p:spPr>
          <a:xfrm>
            <a:off x="0" y="7070651"/>
            <a:ext cx="6858000" cy="2835349"/>
          </a:xfrm>
          <a:prstGeom prst="rect">
            <a:avLst/>
          </a:prstGeom>
        </p:spPr>
      </p:pic>
    </p:spTree>
    <p:extLst>
      <p:ext uri="{BB962C8B-B14F-4D97-AF65-F5344CB8AC3E}">
        <p14:creationId xmlns:p14="http://schemas.microsoft.com/office/powerpoint/2010/main" val="191552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71488" y="27894"/>
            <a:ext cx="5915025" cy="1914702"/>
          </a:xfrm>
        </p:spPr>
        <p:txBody>
          <a:bodyPr/>
          <a:lstStyle/>
          <a:p>
            <a:pPr algn="r" rtl="1"/>
            <a:r>
              <a:rPr lang="ar" b="0" i="0" u="none" baseline="0">
                <a:solidFill>
                  <a:schemeClr val="bg1"/>
                </a:solidFill>
              </a:rPr>
              <a:t>فصل ب</a:t>
            </a:r>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02525" y="583769"/>
            <a:ext cx="5915025" cy="4706741"/>
          </a:xfrm>
        </p:spPr>
        <p:txBody>
          <a:bodyPr>
            <a:noAutofit/>
          </a:bodyPr>
          <a:lstStyle/>
          <a:p>
            <a:pPr marL="0" indent="0" algn="just" rtl="1">
              <a:lnSpc>
                <a:spcPct val="150000"/>
              </a:lnSpc>
              <a:buNone/>
            </a:pPr>
            <a:r>
              <a:rPr lang="ar" sz="1400" b="0" i="0" u="none" baseline="0" dirty="0">
                <a:solidFill>
                  <a:srgbClr val="0068F5"/>
                </a:solidFill>
                <a:ea typeface="Calibri" panose="020F0502020204030204" pitchFamily="34" charset="0"/>
              </a:rPr>
              <a:t>هل وجدت مسارًا يبدو لك ملائمًا ويثير اهتمامك؟ </a:t>
            </a:r>
            <a:r>
              <a:rPr lang="ar" sz="1400" b="0" i="0" u="none" baseline="0" dirty="0">
                <a:ea typeface="Calibri" panose="020F0502020204030204" pitchFamily="34" charset="0"/>
              </a:rPr>
              <a:t>من خلال الضغط عليه، يمكنك الاطّلاع على كلّ المعلومات التي تساعدك على اتّخاذ القرار. إرشادات عفوداتا، بالإضافة إلى الدليل التقني، تمكّنكم من التعمّق والتوسّع بذلك.</a:t>
            </a:r>
          </a:p>
          <a:p>
            <a:pPr marL="0" indent="0" algn="just" rtl="1">
              <a:lnSpc>
                <a:spcPct val="150000"/>
              </a:lnSpc>
              <a:buNone/>
            </a:pPr>
            <a:r>
              <a:rPr lang="ar" sz="1400" b="0" i="0" u="none" baseline="0" dirty="0">
                <a:ea typeface="Calibri" panose="020F0502020204030204" pitchFamily="34" charset="0"/>
              </a:rPr>
              <a:t> </a:t>
            </a:r>
            <a:r>
              <a:rPr lang="ar" sz="1400" b="0" i="0" u="none" baseline="0" dirty="0">
                <a:solidFill>
                  <a:srgbClr val="0068F5"/>
                </a:solidFill>
                <a:ea typeface="Calibri" panose="020F0502020204030204" pitchFamily="34" charset="0"/>
              </a:rPr>
              <a:t>نلفت انتباهكم - </a:t>
            </a:r>
            <a:r>
              <a:rPr lang="ar" sz="1400" b="0" i="0" u="none" baseline="0" dirty="0">
                <a:ea typeface="Calibri" panose="020F0502020204030204" pitchFamily="34" charset="0"/>
              </a:rPr>
              <a:t>اللون الأخضر في الموقع يشير إلى مسارات التأهيل والدراسة، واللون الأزرق يشير إلى تفاصيل مجال العمل. الألوان تساعدنا على التمييز بين مجالات العمل ومسارات التأهيل/الدراسة خلال استخدام الموقع.</a:t>
            </a:r>
          </a:p>
          <a:p>
            <a:pPr marL="0" indent="0" algn="just" rtl="1">
              <a:lnSpc>
                <a:spcPct val="150000"/>
              </a:lnSpc>
              <a:buNone/>
            </a:pPr>
            <a:r>
              <a:rPr lang="ar" sz="1400" b="0" i="0" u="none" baseline="0" dirty="0">
                <a:ea typeface="Calibri" panose="020F0502020204030204" pitchFamily="34" charset="0"/>
              </a:rPr>
              <a:t>من خلال التنقّل في القائمة، بإمكانكم الدخول مباشرةً إلى قاعدة مجالات العمل أو قاعدة مسارات الدراسة، وفي كل قاعدة ستجدون معايير تساعدكم على توسيع الإمكانيات لتطّلعوا على مجالات لم تفكروا فيها من قبل. يمكننا في كل مرة أن نغير المعايير من أجل الوصول إلى المزيد من المجالات الملائمة.</a:t>
            </a:r>
          </a:p>
          <a:p>
            <a:pPr marL="0" indent="0" algn="just" rtl="1">
              <a:lnSpc>
                <a:spcPct val="150000"/>
              </a:lnSpc>
              <a:buNone/>
            </a:pPr>
            <a:endParaRPr lang="ar" sz="1400" dirty="0"/>
          </a:p>
          <a:p>
            <a:pPr marL="0" indent="0" algn="just" rtl="1">
              <a:lnSpc>
                <a:spcPct val="150000"/>
              </a:lnSpc>
              <a:buNone/>
            </a:pPr>
            <a:r>
              <a:rPr lang="ar" sz="1400" b="0" i="0" u="none" baseline="0" dirty="0">
                <a:ea typeface="Calibri" panose="020F0502020204030204" pitchFamily="34" charset="0"/>
              </a:rPr>
              <a:t> </a:t>
            </a:r>
            <a:r>
              <a:rPr lang="ar" sz="1400" b="0" i="0" u="none" baseline="0" dirty="0">
                <a:solidFill>
                  <a:srgbClr val="0068F5"/>
                </a:solidFill>
                <a:ea typeface="Calibri" panose="020F0502020204030204" pitchFamily="34" charset="0"/>
              </a:rPr>
              <a:t>أين نجد إجابات لأسئلة مثل: أيّ مسارات دراسة يشمل الموقع؟ أي مجالات عمل يشمل الموقع؟ ما هي مصادر المعلومات للمعطيات الواردة في الموقع؟</a:t>
            </a:r>
          </a:p>
          <a:p>
            <a:pPr marL="0" indent="0" algn="just" rtl="1">
              <a:lnSpc>
                <a:spcPct val="150000"/>
              </a:lnSpc>
              <a:buNone/>
            </a:pPr>
            <a:r>
              <a:rPr lang="ar" sz="1400" b="0" i="0" u="none" baseline="0" dirty="0">
                <a:ea typeface="Calibri" panose="020F0502020204030204" pitchFamily="34" charset="0"/>
              </a:rPr>
              <a:t>في أسفل الموقع، في الشريط السفلي، ستجدون مصدر معلومات قيِّمًا جدًا. عند الضغط على </a:t>
            </a:r>
            <a:r>
              <a:rPr lang="ar" sz="1400" b="1" i="0" u="none" baseline="0" dirty="0">
                <a:ea typeface="Calibri" panose="020F0502020204030204" pitchFamily="34" charset="0"/>
              </a:rPr>
              <a:t>"ما هو موقع عفوداتا؟"</a:t>
            </a:r>
            <a:r>
              <a:rPr lang="ar" sz="1400" b="0" i="0" u="none" baseline="0" dirty="0">
                <a:ea typeface="Calibri" panose="020F0502020204030204" pitchFamily="34" charset="0"/>
              </a:rPr>
              <a:t>، ستحصلون على إجابات عن الأسئلة الشائعة. في الشريط السفلي، يمكنكم أن تجدوا أيضًا زر التواصل، الذي يمكّنكم من التوجه إلينا لأي سؤال أو استفسار. بعد الضغط على الزر، ستُفتح استمارة التواصل التي يمكنكم ملء تفاصيل التوجّه فيها.</a:t>
            </a:r>
          </a:p>
          <a:p>
            <a:pPr marL="0" indent="0" algn="just" rtl="1">
              <a:lnSpc>
                <a:spcPct val="150000"/>
              </a:lnSpc>
              <a:buNone/>
            </a:pPr>
            <a:endParaRPr lang="ar" sz="1400" dirty="0"/>
          </a:p>
          <a:p>
            <a:pPr marL="0" indent="0" algn="just" rtl="1">
              <a:lnSpc>
                <a:spcPct val="150000"/>
              </a:lnSpc>
              <a:buNone/>
            </a:pPr>
            <a:endParaRPr lang="ar" sz="1400" dirty="0"/>
          </a:p>
          <a:p>
            <a:pPr marL="0" indent="0" algn="just" rtl="1">
              <a:lnSpc>
                <a:spcPct val="150000"/>
              </a:lnSpc>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12</a:t>
            </a:fld>
            <a:endParaRPr lang="ar" dirty="0"/>
          </a:p>
        </p:txBody>
      </p:sp>
      <p:pic>
        <p:nvPicPr>
          <p:cNvPr id="7" name="Picture 6">
            <a:extLst>
              <a:ext uri="{FF2B5EF4-FFF2-40B4-BE49-F238E27FC236}">
                <a16:creationId xmlns:a16="http://schemas.microsoft.com/office/drawing/2014/main" id="{B60D3C7D-1CD2-29A2-E073-015F4EDB0F6E}"/>
              </a:ext>
            </a:extLst>
          </p:cNvPr>
          <p:cNvPicPr>
            <a:picLocks noChangeAspect="1"/>
          </p:cNvPicPr>
          <p:nvPr/>
        </p:nvPicPr>
        <p:blipFill>
          <a:blip r:embed="rId4"/>
          <a:stretch>
            <a:fillRect/>
          </a:stretch>
        </p:blipFill>
        <p:spPr>
          <a:xfrm>
            <a:off x="0" y="4089888"/>
            <a:ext cx="6858000" cy="353064"/>
          </a:xfrm>
          <a:prstGeom prst="rect">
            <a:avLst/>
          </a:prstGeom>
        </p:spPr>
      </p:pic>
      <p:pic>
        <p:nvPicPr>
          <p:cNvPr id="10" name="Picture 9">
            <a:extLst>
              <a:ext uri="{FF2B5EF4-FFF2-40B4-BE49-F238E27FC236}">
                <a16:creationId xmlns:a16="http://schemas.microsoft.com/office/drawing/2014/main" id="{4287FD57-3098-E348-ACB1-BB5A5C5775B0}"/>
              </a:ext>
            </a:extLst>
          </p:cNvPr>
          <p:cNvPicPr>
            <a:picLocks noChangeAspect="1"/>
          </p:cNvPicPr>
          <p:nvPr/>
        </p:nvPicPr>
        <p:blipFill>
          <a:blip r:embed="rId5"/>
          <a:stretch>
            <a:fillRect/>
          </a:stretch>
        </p:blipFill>
        <p:spPr>
          <a:xfrm>
            <a:off x="0" y="6590244"/>
            <a:ext cx="6748871" cy="3287862"/>
          </a:xfrm>
          <a:prstGeom prst="rect">
            <a:avLst/>
          </a:prstGeom>
        </p:spPr>
      </p:pic>
    </p:spTree>
    <p:extLst>
      <p:ext uri="{BB962C8B-B14F-4D97-AF65-F5344CB8AC3E}">
        <p14:creationId xmlns:p14="http://schemas.microsoft.com/office/powerpoint/2010/main" val="3680633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71488" y="27894"/>
            <a:ext cx="5915025" cy="1914702"/>
          </a:xfrm>
        </p:spPr>
        <p:txBody>
          <a:bodyPr>
            <a:normAutofit/>
          </a:bodyPr>
          <a:lstStyle/>
          <a:p>
            <a:pPr algn="r" rtl="1"/>
            <a:endParaRPr lang="ar" dirty="0">
              <a:solidFill>
                <a:schemeClr val="bg1"/>
              </a:solidFill>
            </a:endParaRPr>
          </a:p>
        </p:txBody>
      </p:sp>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13</a:t>
            </a:fld>
            <a:endParaRPr lang="ar" dirty="0"/>
          </a:p>
        </p:txBody>
      </p:sp>
      <p:sp>
        <p:nvSpPr>
          <p:cNvPr id="5" name="Content Placeholder 2">
            <a:extLst>
              <a:ext uri="{FF2B5EF4-FFF2-40B4-BE49-F238E27FC236}">
                <a16:creationId xmlns:a16="http://schemas.microsoft.com/office/drawing/2014/main" id="{830F309D-A878-7D37-E8E4-8E15C92BB539}"/>
              </a:ext>
            </a:extLst>
          </p:cNvPr>
          <p:cNvSpPr txBox="1">
            <a:spLocks/>
          </p:cNvSpPr>
          <p:nvPr/>
        </p:nvSpPr>
        <p:spPr>
          <a:xfrm>
            <a:off x="0" y="0"/>
            <a:ext cx="6858000" cy="2086962"/>
          </a:xfrm>
          <a:prstGeom prst="rect">
            <a:avLst/>
          </a:prstGeom>
          <a:gradFill flip="none" rotWithShape="1">
            <a:gsLst>
              <a:gs pos="0">
                <a:srgbClr val="00C1DE">
                  <a:tint val="66000"/>
                  <a:satMod val="160000"/>
                </a:srgbClr>
              </a:gs>
              <a:gs pos="50000">
                <a:srgbClr val="00C1DE">
                  <a:tint val="44500"/>
                  <a:satMod val="160000"/>
                </a:srgbClr>
              </a:gs>
              <a:gs pos="100000">
                <a:srgbClr val="00C1DE">
                  <a:tint val="23500"/>
                  <a:satMod val="160000"/>
                </a:srgbClr>
              </a:gs>
            </a:gsLst>
            <a:lin ang="2700000" scaled="1"/>
            <a:tileRect/>
          </a:gra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lnSpc>
                <a:spcPct val="150000"/>
              </a:lnSpc>
              <a:buFont typeface="Arial" panose="020B0604020202020204" pitchFamily="34" charset="0"/>
              <a:buNone/>
            </a:pPr>
            <a:r>
              <a:rPr lang="ar" sz="1400" b="0" i="0" u="none" baseline="0" dirty="0">
                <a:latin typeface="Calibri" panose="020F0502020204030204" pitchFamily="34" charset="0"/>
                <a:cs typeface="Calibri" panose="020F0502020204030204" pitchFamily="34" charset="0"/>
              </a:rPr>
              <a:t> </a:t>
            </a:r>
          </a:p>
          <a:p>
            <a:pPr marL="0" indent="0" algn="just" rtl="1">
              <a:lnSpc>
                <a:spcPct val="150000"/>
              </a:lnSpc>
              <a:buFont typeface="Arial" panose="020B0604020202020204" pitchFamily="34" charset="0"/>
              <a:buNone/>
            </a:pPr>
            <a:endParaRPr lang="ar" sz="1400" dirty="0">
              <a:latin typeface="Calibri" panose="020F0502020204030204" pitchFamily="34" charset="0"/>
              <a:cs typeface="Calibri" panose="020F0502020204030204" pitchFamily="34" charset="0"/>
            </a:endParaRPr>
          </a:p>
          <a:p>
            <a:pPr marL="0" indent="0" algn="just" rtl="1">
              <a:lnSpc>
                <a:spcPct val="150000"/>
              </a:lnSpc>
              <a:buFont typeface="Arial" panose="020B0604020202020204" pitchFamily="34" charset="0"/>
              <a:buNone/>
            </a:pPr>
            <a:endParaRPr lang="ar" sz="1400" dirty="0">
              <a:latin typeface="Calibri" panose="020F0502020204030204" pitchFamily="34" charset="0"/>
              <a:cs typeface="Calibri" panose="020F0502020204030204" pitchFamily="34" charset="0"/>
            </a:endParaRPr>
          </a:p>
        </p:txBody>
      </p:sp>
      <p:pic>
        <p:nvPicPr>
          <p:cNvPr id="6" name="Graphic 5" descr="Two squares and a zigzag line">
            <a:extLst>
              <a:ext uri="{FF2B5EF4-FFF2-40B4-BE49-F238E27FC236}">
                <a16:creationId xmlns:a16="http://schemas.microsoft.com/office/drawing/2014/main" id="{D367DC31-8832-5CEE-ABB2-B0D346BCB092}"/>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18963" y="-1795363"/>
            <a:ext cx="878073" cy="4572000"/>
          </a:xfrm>
          <a:prstGeom prst="rect">
            <a:avLst/>
          </a:prstGeom>
        </p:spPr>
      </p:pic>
      <p:sp>
        <p:nvSpPr>
          <p:cNvPr id="13" name="Title 1">
            <a:extLst>
              <a:ext uri="{FF2B5EF4-FFF2-40B4-BE49-F238E27FC236}">
                <a16:creationId xmlns:a16="http://schemas.microsoft.com/office/drawing/2014/main" id="{A36BAC65-6FB3-B459-43D4-031A6966A4D3}"/>
              </a:ext>
            </a:extLst>
          </p:cNvPr>
          <p:cNvSpPr txBox="1">
            <a:spLocks/>
          </p:cNvSpPr>
          <p:nvPr/>
        </p:nvSpPr>
        <p:spPr>
          <a:xfrm>
            <a:off x="239543" y="506963"/>
            <a:ext cx="5915025" cy="191470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rtl="1"/>
            <a:r>
              <a:rPr lang="ar" b="1" i="0" u="none" baseline="0" dirty="0">
                <a:solidFill>
                  <a:srgbClr val="143B67"/>
                </a:solidFill>
                <a:latin typeface="Calibri" panose="020F0502020204030204" pitchFamily="34" charset="0"/>
                <a:cs typeface="Calibri" panose="020F0502020204030204" pitchFamily="34" charset="0"/>
              </a:rPr>
              <a:t>كل الروابط التي من المهم معرفتها</a:t>
            </a:r>
            <a:endParaRPr lang="ar-SA" b="1" i="0" u="none" baseline="0" dirty="0">
              <a:solidFill>
                <a:srgbClr val="143B67"/>
              </a:solidFill>
              <a:latin typeface="Calibri" panose="020F0502020204030204" pitchFamily="34" charset="0"/>
              <a:cs typeface="Calibri" panose="020F0502020204030204" pitchFamily="34" charset="0"/>
            </a:endParaRPr>
          </a:p>
          <a:p>
            <a:pPr algn="r" rtl="1"/>
            <a:r>
              <a:rPr lang="ar" b="1" i="0" u="none" baseline="0" dirty="0">
                <a:solidFill>
                  <a:srgbClr val="143B67"/>
                </a:solidFill>
                <a:latin typeface="Calibri" panose="020F0502020204030204" pitchFamily="34" charset="0"/>
                <a:cs typeface="Calibri" panose="020F0502020204030204" pitchFamily="34" charset="0"/>
              </a:rPr>
              <a:t>في مكان واحد </a:t>
            </a:r>
          </a:p>
          <a:p>
            <a:pPr algn="r" rtl="1"/>
            <a:r>
              <a:rPr lang="ar" b="0" i="0" u="none" baseline="0" dirty="0">
                <a:solidFill>
                  <a:schemeClr val="bg1"/>
                </a:solidFill>
                <a:latin typeface="Calibri" panose="020F0502020204030204" pitchFamily="34" charset="0"/>
                <a:cs typeface="Calibri" panose="020F0502020204030204" pitchFamily="34" charset="0"/>
              </a:rPr>
              <a:t> </a:t>
            </a:r>
            <a:endParaRPr lang="ar"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EA980BD4-5214-CAE2-16E3-189C58DE046E}"/>
              </a:ext>
            </a:extLst>
          </p:cNvPr>
          <p:cNvSpPr/>
          <p:nvPr/>
        </p:nvSpPr>
        <p:spPr>
          <a:xfrm>
            <a:off x="251968" y="3537047"/>
            <a:ext cx="2692709" cy="473007"/>
          </a:xfrm>
          <a:prstGeom prst="roundRect">
            <a:avLst/>
          </a:prstGeom>
          <a:solidFill>
            <a:srgbClr val="143B67"/>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 sz="1400" b="0" i="0" u="none" kern="100" baseline="0" dirty="0">
                <a:effectLst/>
                <a:latin typeface="Calibri" panose="020F0502020204030204" pitchFamily="34" charset="0"/>
                <a:ea typeface="DengXian" panose="02010600030101010101" pitchFamily="2" charset="-122"/>
                <a:cs typeface="Calibri" panose="020F0502020204030204" pitchFamily="34" charset="0"/>
              </a:rPr>
              <a:t>لدليل استخدام الموقع ومعلومات خول الإرشادات الشهرية</a:t>
            </a:r>
            <a:endParaRPr lang="ar" sz="1400" dirty="0">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EF17BB0B-289F-47B3-F419-A80B91A79570}"/>
              </a:ext>
            </a:extLst>
          </p:cNvPr>
          <p:cNvSpPr/>
          <p:nvPr/>
        </p:nvSpPr>
        <p:spPr>
          <a:xfrm>
            <a:off x="3913325" y="3501598"/>
            <a:ext cx="2505638" cy="508456"/>
          </a:xfrm>
          <a:prstGeom prst="roundRect">
            <a:avLst/>
          </a:prstGeom>
          <a:solidFill>
            <a:srgbClr val="143B67"/>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 sz="1400" b="0" i="0" u="none" kern="100" baseline="0" dirty="0">
                <a:effectLst/>
                <a:latin typeface="Calibri" panose="020F0502020204030204" pitchFamily="34" charset="0"/>
                <a:ea typeface="DengXian" panose="02010600030101010101" pitchFamily="2" charset="-122"/>
                <a:cs typeface="Calibri" panose="020F0502020204030204" pitchFamily="34" charset="0"/>
              </a:rPr>
              <a:t>لموقع عفوداتا </a:t>
            </a:r>
            <a:endParaRPr lang="ar" sz="1400" dirty="0">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5E66D688-8BB8-7DD8-DA34-73439924DF9A}"/>
              </a:ext>
            </a:extLst>
          </p:cNvPr>
          <p:cNvSpPr/>
          <p:nvPr/>
        </p:nvSpPr>
        <p:spPr>
          <a:xfrm>
            <a:off x="481376" y="6694003"/>
            <a:ext cx="2233892" cy="406408"/>
          </a:xfrm>
          <a:prstGeom prst="roundRect">
            <a:avLst/>
          </a:prstGeom>
          <a:solidFill>
            <a:srgbClr val="143B67"/>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 sz="1400" b="0" i="0" u="none" kern="100" baseline="0" dirty="0">
                <a:effectLst/>
                <a:latin typeface="Calibri" panose="020F0502020204030204" pitchFamily="34" charset="0"/>
                <a:ea typeface="DengXian" panose="02010600030101010101" pitchFamily="2" charset="-122"/>
                <a:cs typeface="Calibri" panose="020F0502020204030204" pitchFamily="34" charset="0"/>
              </a:rPr>
              <a:t>لاستبيان هولاند </a:t>
            </a:r>
            <a:endParaRPr lang="ar" sz="1400" dirty="0">
              <a:latin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58FE3D3F-BD53-42E3-0342-D8E0A74FA943}"/>
              </a:ext>
            </a:extLst>
          </p:cNvPr>
          <p:cNvSpPr/>
          <p:nvPr/>
        </p:nvSpPr>
        <p:spPr>
          <a:xfrm>
            <a:off x="4095093" y="6694003"/>
            <a:ext cx="2233892" cy="406408"/>
          </a:xfrm>
          <a:prstGeom prst="roundRect">
            <a:avLst/>
          </a:prstGeom>
          <a:solidFill>
            <a:srgbClr val="143B67"/>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 sz="1400" b="0" i="0" u="none" kern="100" baseline="0" dirty="0">
                <a:effectLst/>
                <a:latin typeface="Calibri" panose="020F0502020204030204" pitchFamily="34" charset="0"/>
                <a:ea typeface="DengXian" panose="02010600030101010101" pitchFamily="2" charset="-122"/>
                <a:cs typeface="Calibri" panose="020F0502020204030204" pitchFamily="34" charset="0"/>
              </a:rPr>
              <a:t>SKILLIL </a:t>
            </a:r>
            <a:endParaRPr lang="ar" sz="1400" dirty="0">
              <a:latin typeface="Calibri" panose="020F0502020204030204" pitchFamily="34" charset="0"/>
              <a:cs typeface="Calibri" panose="020F0502020204030204" pitchFamily="34" charset="0"/>
            </a:endParaRPr>
          </a:p>
        </p:txBody>
      </p:sp>
      <p:sp>
        <p:nvSpPr>
          <p:cNvPr id="27" name="Title 1">
            <a:extLst>
              <a:ext uri="{FF2B5EF4-FFF2-40B4-BE49-F238E27FC236}">
                <a16:creationId xmlns:a16="http://schemas.microsoft.com/office/drawing/2014/main" id="{F2162E59-B856-EAAB-91C4-9FD9B75E4222}"/>
              </a:ext>
            </a:extLst>
          </p:cNvPr>
          <p:cNvSpPr txBox="1">
            <a:spLocks/>
          </p:cNvSpPr>
          <p:nvPr/>
        </p:nvSpPr>
        <p:spPr>
          <a:xfrm>
            <a:off x="207093" y="1703598"/>
            <a:ext cx="5915025" cy="191470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rtl="1"/>
            <a:endParaRPr lang="ar" dirty="0">
              <a:latin typeface="Calibri" panose="020F0502020204030204" pitchFamily="34" charset="0"/>
              <a:cs typeface="Calibri" panose="020F0502020204030204" pitchFamily="34" charset="0"/>
            </a:endParaRPr>
          </a:p>
        </p:txBody>
      </p:sp>
      <p:sp>
        <p:nvSpPr>
          <p:cNvPr id="28" name="Title 1">
            <a:extLst>
              <a:ext uri="{FF2B5EF4-FFF2-40B4-BE49-F238E27FC236}">
                <a16:creationId xmlns:a16="http://schemas.microsoft.com/office/drawing/2014/main" id="{C4A86CB2-3446-0682-DE67-CC01AF9D6398}"/>
              </a:ext>
            </a:extLst>
          </p:cNvPr>
          <p:cNvSpPr txBox="1">
            <a:spLocks/>
          </p:cNvSpPr>
          <p:nvPr/>
        </p:nvSpPr>
        <p:spPr>
          <a:xfrm>
            <a:off x="536388" y="2155897"/>
            <a:ext cx="5915025" cy="121905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1"/>
            <a:r>
              <a:rPr lang="ar" sz="1800" b="0" i="0" u="none" baseline="0" dirty="0">
                <a:solidFill>
                  <a:schemeClr val="bg1"/>
                </a:solidFill>
                <a:latin typeface="Calibri" panose="020F0502020204030204" pitchFamily="34" charset="0"/>
                <a:cs typeface="Calibri" panose="020F0502020204030204" pitchFamily="34" charset="0"/>
              </a:rPr>
              <a:t> </a:t>
            </a:r>
          </a:p>
          <a:p>
            <a:pPr algn="ctr" rtl="1"/>
            <a:r>
              <a:rPr lang="ar" sz="1800" b="0" i="0" u="none" baseline="0" dirty="0">
                <a:solidFill>
                  <a:schemeClr val="bg1"/>
                </a:solidFill>
                <a:latin typeface="Calibri" panose="020F0502020204030204" pitchFamily="34" charset="0"/>
                <a:cs typeface="Calibri" panose="020F0502020204030204" pitchFamily="34" charset="0"/>
              </a:rPr>
              <a:t> </a:t>
            </a:r>
            <a:r>
              <a:rPr lang="ar" sz="1800" b="1" i="0" u="none" baseline="0" dirty="0">
                <a:latin typeface="Calibri" panose="020F0502020204030204" pitchFamily="34" charset="0"/>
                <a:cs typeface="Calibri" panose="020F0502020204030204" pitchFamily="34" charset="0"/>
              </a:rPr>
              <a:t>للقارئ الرقمي</a:t>
            </a:r>
            <a:r>
              <a:rPr lang="ar" sz="1800" b="0" i="0" u="none" baseline="0" dirty="0">
                <a:latin typeface="Calibri" panose="020F0502020204030204" pitchFamily="34" charset="0"/>
                <a:cs typeface="Calibri" panose="020F0502020204030204" pitchFamily="34" charset="0"/>
              </a:rPr>
              <a:t> - اضغطوا وستصلون إلى الهدف</a:t>
            </a:r>
          </a:p>
          <a:p>
            <a:pPr algn="ctr" rtl="1"/>
            <a:r>
              <a:rPr lang="ar" sz="1800" b="1" i="0" u="none" baseline="0" dirty="0">
                <a:latin typeface="Calibri" panose="020F0502020204030204" pitchFamily="34" charset="0"/>
                <a:cs typeface="Calibri" panose="020F0502020204030204" pitchFamily="34" charset="0"/>
              </a:rPr>
              <a:t>لقارئ الصيغة المطبوعة</a:t>
            </a:r>
            <a:r>
              <a:rPr lang="ar" sz="1800" b="0" i="0" u="none" baseline="0" dirty="0">
                <a:latin typeface="Calibri" panose="020F0502020204030204" pitchFamily="34" charset="0"/>
                <a:cs typeface="Calibri" panose="020F0502020204030204" pitchFamily="34" charset="0"/>
              </a:rPr>
              <a:t> - امسحوا الكود وستصلون إلى الهدف</a:t>
            </a:r>
          </a:p>
          <a:p>
            <a:pPr algn="ctr" rtl="1"/>
            <a:r>
              <a:rPr lang="ar" sz="1800" b="0" i="0" u="none" baseline="0" dirty="0">
                <a:latin typeface="Calibri" panose="020F0502020204030204" pitchFamily="34" charset="0"/>
                <a:cs typeface="Calibri" panose="020F0502020204030204" pitchFamily="34" charset="0"/>
              </a:rPr>
              <a:t> </a:t>
            </a:r>
          </a:p>
        </p:txBody>
      </p:sp>
      <p:pic>
        <p:nvPicPr>
          <p:cNvPr id="7" name="Picture 6" descr="A qr code with a dinosaur&#10;&#10;Description automatically generated">
            <a:extLst>
              <a:ext uri="{FF2B5EF4-FFF2-40B4-BE49-F238E27FC236}">
                <a16:creationId xmlns:a16="http://schemas.microsoft.com/office/drawing/2014/main" id="{C307078D-8F80-0CE7-A65B-D19F97D60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9997" y="4081189"/>
            <a:ext cx="1852294" cy="1852294"/>
          </a:xfrm>
          <a:prstGeom prst="rect">
            <a:avLst/>
          </a:prstGeom>
        </p:spPr>
      </p:pic>
      <p:pic>
        <p:nvPicPr>
          <p:cNvPr id="9" name="Picture 8" descr="A qr code with a dinosaur&#10;&#10;Description automatically generated">
            <a:extLst>
              <a:ext uri="{FF2B5EF4-FFF2-40B4-BE49-F238E27FC236}">
                <a16:creationId xmlns:a16="http://schemas.microsoft.com/office/drawing/2014/main" id="{093EEB17-2D14-96BD-9F74-A0850C14AB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642" y="4125263"/>
            <a:ext cx="1745360" cy="1745360"/>
          </a:xfrm>
          <a:prstGeom prst="rect">
            <a:avLst/>
          </a:prstGeom>
        </p:spPr>
      </p:pic>
      <p:pic>
        <p:nvPicPr>
          <p:cNvPr id="8" name="Picture 7" descr="A qr code with a dinosaur&#10;&#10;Description automatically generated">
            <a:extLst>
              <a:ext uri="{FF2B5EF4-FFF2-40B4-BE49-F238E27FC236}">
                <a16:creationId xmlns:a16="http://schemas.microsoft.com/office/drawing/2014/main" id="{CC8D5164-0FF0-6540-5C0A-6DD5C4FE9D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6983" y="7650733"/>
            <a:ext cx="1794365" cy="1794365"/>
          </a:xfrm>
          <a:prstGeom prst="rect">
            <a:avLst/>
          </a:prstGeom>
        </p:spPr>
      </p:pic>
      <p:pic>
        <p:nvPicPr>
          <p:cNvPr id="12" name="Picture 11" descr="A qr code with a dinosaur&#10;&#10;Description automatically generated">
            <a:extLst>
              <a:ext uri="{FF2B5EF4-FFF2-40B4-BE49-F238E27FC236}">
                <a16:creationId xmlns:a16="http://schemas.microsoft.com/office/drawing/2014/main" id="{6C92B031-3561-7C1F-73D3-C63B0EF369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652" y="7626479"/>
            <a:ext cx="1745360" cy="1745360"/>
          </a:xfrm>
          <a:prstGeom prst="rect">
            <a:avLst/>
          </a:prstGeom>
        </p:spPr>
      </p:pic>
    </p:spTree>
    <p:extLst>
      <p:ext uri="{BB962C8B-B14F-4D97-AF65-F5344CB8AC3E}">
        <p14:creationId xmlns:p14="http://schemas.microsoft.com/office/powerpoint/2010/main" val="3408265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C3592-64DE-931B-CBEB-08643F654F73}"/>
              </a:ext>
            </a:extLst>
          </p:cNvPr>
          <p:cNvSpPr/>
          <p:nvPr/>
        </p:nvSpPr>
        <p:spPr>
          <a:xfrm>
            <a:off x="0" y="-330346"/>
            <a:ext cx="6858000" cy="2086963"/>
          </a:xfrm>
          <a:prstGeom prst="rect">
            <a:avLst/>
          </a:prstGeom>
          <a:solidFill>
            <a:srgbClr val="14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71488" y="27894"/>
            <a:ext cx="5915025" cy="1914702"/>
          </a:xfrm>
        </p:spPr>
        <p:txBody>
          <a:bodyPr>
            <a:normAutofit/>
          </a:bodyPr>
          <a:lstStyle/>
          <a:p>
            <a:pPr algn="r" rtl="1"/>
            <a:r>
              <a:rPr lang="ar" b="0" i="0" u="none" baseline="0" dirty="0">
                <a:solidFill>
                  <a:schemeClr val="bg1"/>
                </a:solidFill>
              </a:rPr>
              <a:t>فصل جـ: نموذج العمل</a:t>
            </a:r>
            <a:br>
              <a:rPr lang="ar" dirty="0">
                <a:solidFill>
                  <a:schemeClr val="bg1"/>
                </a:solidFill>
              </a:rPr>
            </a:br>
            <a:r>
              <a:rPr lang="ar" sz="2000" b="0" i="0" u="none" baseline="0" dirty="0">
                <a:solidFill>
                  <a:srgbClr val="FFCD03"/>
                </a:solidFill>
              </a:rPr>
              <a:t> كيف ندمج عفوداتا في سيرورات المرافقة المهنية؟</a:t>
            </a:r>
            <a:br>
              <a:rPr lang="ar" sz="1800" dirty="0">
                <a:solidFill>
                  <a:srgbClr val="2DBDD6"/>
                </a:solidFill>
              </a:rPr>
            </a:br>
            <a:br>
              <a:rPr lang="ar" dirty="0">
                <a:solidFill>
                  <a:schemeClr val="bg1"/>
                </a:solidFill>
              </a:rPr>
            </a:br>
            <a:r>
              <a:rPr lang="ar" sz="2400" b="0" i="0" u="none" baseline="0" dirty="0">
                <a:solidFill>
                  <a:schemeClr val="bg1"/>
                </a:solidFill>
              </a:rPr>
              <a:t> </a:t>
            </a:r>
            <a:endParaRPr lang="ar" dirty="0">
              <a:solidFill>
                <a:schemeClr val="bg1"/>
              </a:solidFill>
            </a:endParaRPr>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71488" y="2114857"/>
            <a:ext cx="5915025" cy="3604018"/>
          </a:xfrm>
        </p:spPr>
        <p:txBody>
          <a:bodyPr>
            <a:noAutofit/>
          </a:bodyPr>
          <a:lstStyle/>
          <a:p>
            <a:pPr marL="0" indent="0" algn="just" rtl="1">
              <a:lnSpc>
                <a:spcPct val="150000"/>
              </a:lnSpc>
              <a:buNone/>
            </a:pPr>
            <a:r>
              <a:rPr lang="ar" sz="1400" b="0" i="0" u="none" baseline="0" dirty="0">
                <a:ea typeface="Calibri" panose="020F0502020204030204" pitchFamily="34" charset="0"/>
              </a:rPr>
              <a:t>يستعرض هذا الفصل نموذج العمل الذي يهدف إلى المساعدة والدعم في دمج الموقع في سيرورة المرافقة. مراحل العمل المقترَحة، تستند إلى مراحل المرافقة القائمة في معظم برامج التشغيل، وتتيح المجال لتسليط الضوء على الأسس المطلوبة للتعامل مع الموقع.</a:t>
            </a:r>
          </a:p>
          <a:p>
            <a:pPr marL="0" indent="0" algn="just" rtl="1">
              <a:lnSpc>
                <a:spcPct val="150000"/>
              </a:lnSpc>
              <a:buNone/>
            </a:pPr>
            <a:r>
              <a:rPr lang="ar" sz="1400" b="0" i="0" u="none" baseline="0" dirty="0">
                <a:ea typeface="Calibri" panose="020F0502020204030204" pitchFamily="34" charset="0"/>
              </a:rPr>
              <a:t>كما في أي سيرورة مرافقة مهنية، لكي نقوم بذلك، يجب أن نتعرّف على المشترك أكثر، ونفهم ما هو هدفه التشغيلي والمهني. كما ويساعدنا النموذج أيضًا على معرفة مستوى المهارات الرقمية، لنعرف ما هو المطلوب من أجل توظيف الموقع لمصلحة المشترك في سيرورة المرافقة. </a:t>
            </a:r>
          </a:p>
          <a:p>
            <a:pPr marL="0" indent="0" algn="just" rtl="1">
              <a:lnSpc>
                <a:spcPct val="150000"/>
              </a:lnSpc>
              <a:buNone/>
            </a:pPr>
            <a:r>
              <a:rPr lang="ar" sz="1400" b="0" i="0" u="none" baseline="0" dirty="0">
                <a:ea typeface="Calibri" panose="020F0502020204030204" pitchFamily="34" charset="0"/>
              </a:rPr>
              <a:t>لقد أنشأنا النموذج والتوصيات بناءً على بحث مستخدمين لفحص الاحتياجات على أرض الواقع. </a:t>
            </a:r>
          </a:p>
          <a:p>
            <a:pPr marL="0" indent="0" algn="just" rtl="1">
              <a:lnSpc>
                <a:spcPct val="150000"/>
              </a:lnSpc>
              <a:buNone/>
            </a:pPr>
            <a:r>
              <a:rPr lang="ar" sz="1400" b="0" i="0" u="none" baseline="0" dirty="0">
                <a:ea typeface="Calibri" panose="020F0502020204030204" pitchFamily="34" charset="0"/>
              </a:rPr>
              <a:t>لمساعدتكم على تطبيق الآلية المقترحَة بالشكل الأنسب للمشتركين، قمنا ببلورة توصيات العمل وفقًا لـ 4 نماذج.</a:t>
            </a:r>
          </a:p>
          <a:p>
            <a:pPr marL="0" indent="0" algn="just" rtl="1">
              <a:lnSpc>
                <a:spcPct val="150000"/>
              </a:lnSpc>
              <a:buNone/>
            </a:pPr>
            <a:endParaRPr lang="ar" sz="1400" dirty="0"/>
          </a:p>
          <a:p>
            <a:pPr marL="0" indent="0" algn="just" rtl="1">
              <a:lnSpc>
                <a:spcPct val="150000"/>
              </a:lnSpc>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14</a:t>
            </a:fld>
            <a:endParaRPr lang="ar" dirty="0"/>
          </a:p>
        </p:txBody>
      </p:sp>
      <p:sp>
        <p:nvSpPr>
          <p:cNvPr id="9" name="Content Placeholder 2">
            <a:extLst>
              <a:ext uri="{FF2B5EF4-FFF2-40B4-BE49-F238E27FC236}">
                <a16:creationId xmlns:a16="http://schemas.microsoft.com/office/drawing/2014/main" id="{92607666-9500-C352-F67D-4D11E5A7F072}"/>
              </a:ext>
            </a:extLst>
          </p:cNvPr>
          <p:cNvSpPr txBox="1">
            <a:spLocks/>
          </p:cNvSpPr>
          <p:nvPr/>
        </p:nvSpPr>
        <p:spPr>
          <a:xfrm>
            <a:off x="434975" y="6455500"/>
            <a:ext cx="5915025" cy="3010404"/>
          </a:xfrm>
          <a:prstGeom prst="rect">
            <a:avLst/>
          </a:prstGeom>
          <a:gradFill flip="none" rotWithShape="1">
            <a:gsLst>
              <a:gs pos="0">
                <a:srgbClr val="00C1DE">
                  <a:tint val="66000"/>
                  <a:satMod val="160000"/>
                </a:srgbClr>
              </a:gs>
              <a:gs pos="50000">
                <a:srgbClr val="00C1DE">
                  <a:tint val="44500"/>
                  <a:satMod val="160000"/>
                </a:srgbClr>
              </a:gs>
              <a:gs pos="100000">
                <a:srgbClr val="00C1DE">
                  <a:tint val="23500"/>
                  <a:satMod val="160000"/>
                </a:srgbClr>
              </a:gs>
            </a:gsLst>
            <a:lin ang="2700000" scaled="1"/>
            <a:tileRect/>
          </a:gra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lnSpc>
                <a:spcPct val="150000"/>
              </a:lnSpc>
              <a:buFont typeface="Arial" panose="020B0604020202020204" pitchFamily="34" charset="0"/>
              <a:buNone/>
            </a:pPr>
            <a:r>
              <a:rPr lang="ar" sz="1400" b="0" i="0" u="none" baseline="0" dirty="0">
                <a:latin typeface="Calibri" panose="020F0502020204030204" pitchFamily="34" charset="0"/>
                <a:ea typeface="Calibri" panose="020F0502020204030204" pitchFamily="34" charset="0"/>
                <a:cs typeface="Calibri" panose="020F0502020204030204" pitchFamily="34" charset="0"/>
              </a:rPr>
              <a:t>خلق النموذج هي طريقة للتعرّف بشكل أعمق على جمهور الهدف، وتمثيل المشتركين الذين نرافقهم على مختلف أنواعهم ومميزاتهم. للقيام بذلك، نجمع كل المميزات المركزية ذات الصلة لسيرورة المرافقة المهنية، ومن ضمنها الهدف المهني والخلفية عن الشخصية، ثم نحوّلها إلى شخصية - PERSON. شخصية واحدة تمثّل كا ما يتعلق بجمهور هدفنا والسيناريوهات الممكنة، بمرافقة هذه الشخصية.</a:t>
            </a:r>
          </a:p>
          <a:p>
            <a:pPr marL="0" indent="0" algn="just" rtl="1">
              <a:lnSpc>
                <a:spcPct val="150000"/>
              </a:lnSpc>
              <a:buFont typeface="Arial" panose="020B0604020202020204" pitchFamily="34" charset="0"/>
              <a:buNone/>
            </a:pPr>
            <a:r>
              <a:rPr lang="ar" sz="1400" b="0" i="0" u="none" baseline="0" dirty="0">
                <a:latin typeface="Calibri" panose="020F0502020204030204" pitchFamily="34" charset="0"/>
                <a:ea typeface="Calibri" panose="020F0502020204030204" pitchFamily="34" charset="0"/>
                <a:cs typeface="Calibri" panose="020F0502020204030204" pitchFamily="34" charset="0"/>
              </a:rPr>
              <a:t>في نموذج عملنا، سترافقنا 4 نماذج كما سنشرح لاحقًا. لكي نفهم ما هو مسار العمل المفضل للمشترك، علينا أن نفحص "هوية" النموذج ونرى أيّ من بين الشخصيات تشبه المشترك الملائم.</a:t>
            </a:r>
            <a:endParaRPr lang="ar" sz="1400" dirty="0">
              <a:latin typeface="Calibri" panose="020F0502020204030204" pitchFamily="34" charset="0"/>
              <a:cs typeface="Calibri" panose="020F0502020204030204" pitchFamily="34" charset="0"/>
            </a:endParaRPr>
          </a:p>
        </p:txBody>
      </p:sp>
      <p:pic>
        <p:nvPicPr>
          <p:cNvPr id="10" name="Graphic 9" descr="Two squares and a zigzag line">
            <a:extLst>
              <a:ext uri="{FF2B5EF4-FFF2-40B4-BE49-F238E27FC236}">
                <a16:creationId xmlns:a16="http://schemas.microsoft.com/office/drawing/2014/main" id="{5915D784-2EEF-F2CA-6B2A-1448A5D22536}"/>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80795"/>
          <a:stretch/>
        </p:blipFill>
        <p:spPr>
          <a:xfrm rot="16200000">
            <a:off x="68963" y="6740867"/>
            <a:ext cx="878073" cy="4572000"/>
          </a:xfrm>
          <a:prstGeom prst="rect">
            <a:avLst/>
          </a:prstGeom>
        </p:spPr>
      </p:pic>
    </p:spTree>
    <p:extLst>
      <p:ext uri="{BB962C8B-B14F-4D97-AF65-F5344CB8AC3E}">
        <p14:creationId xmlns:p14="http://schemas.microsoft.com/office/powerpoint/2010/main" val="4043191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rene home office desk">
            <a:extLst>
              <a:ext uri="{FF2B5EF4-FFF2-40B4-BE49-F238E27FC236}">
                <a16:creationId xmlns:a16="http://schemas.microsoft.com/office/drawing/2014/main" id="{401C6016-9A92-2013-D8E3-7265AE7E9E6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220851"/>
            <a:ext cx="6858000" cy="4572000"/>
          </a:xfrm>
          <a:prstGeom prst="rect">
            <a:avLst/>
          </a:prstGeom>
        </p:spPr>
      </p:pic>
      <p:sp>
        <p:nvSpPr>
          <p:cNvPr id="5" name="Rectangle 4">
            <a:extLst>
              <a:ext uri="{FF2B5EF4-FFF2-40B4-BE49-F238E27FC236}">
                <a16:creationId xmlns:a16="http://schemas.microsoft.com/office/drawing/2014/main" id="{A488CFA7-272D-DA42-DA87-2C9110E9C195}"/>
              </a:ext>
            </a:extLst>
          </p:cNvPr>
          <p:cNvSpPr/>
          <p:nvPr/>
        </p:nvSpPr>
        <p:spPr>
          <a:xfrm>
            <a:off x="0" y="4351149"/>
            <a:ext cx="6858000" cy="5554851"/>
          </a:xfrm>
          <a:prstGeom prst="rect">
            <a:avLst/>
          </a:prstGeom>
          <a:solidFill>
            <a:srgbClr val="14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8A93BE6-9C43-BC86-F8E4-775AC9AAE339}"/>
              </a:ext>
            </a:extLst>
          </p:cNvPr>
          <p:cNvSpPr>
            <a:spLocks noGrp="1"/>
          </p:cNvSpPr>
          <p:nvPr>
            <p:ph idx="1"/>
          </p:nvPr>
        </p:nvSpPr>
        <p:spPr>
          <a:xfrm>
            <a:off x="434975" y="4720526"/>
            <a:ext cx="5915025" cy="6285266"/>
          </a:xfrm>
        </p:spPr>
        <p:txBody>
          <a:bodyPr>
            <a:normAutofit/>
          </a:bodyPr>
          <a:lstStyle/>
          <a:p>
            <a:pPr marL="0" indent="0" algn="just" rtl="1">
              <a:lnSpc>
                <a:spcPct val="150000"/>
              </a:lnSpc>
              <a:buNone/>
            </a:pPr>
            <a:r>
              <a:rPr lang="ar" sz="1400" b="0" i="0" u="none" baseline="0" dirty="0">
                <a:solidFill>
                  <a:srgbClr val="FFCD03"/>
                </a:solidFill>
                <a:ea typeface="Calibri" panose="020F0502020204030204" pitchFamily="34" charset="0"/>
              </a:rPr>
              <a:t>نصيحة منّا: </a:t>
            </a:r>
          </a:p>
          <a:p>
            <a:pPr marL="0" indent="0" algn="just" rtl="1">
              <a:lnSpc>
                <a:spcPct val="150000"/>
              </a:lnSpc>
              <a:buNone/>
            </a:pPr>
            <a:r>
              <a:rPr lang="ar" sz="1400" b="0" i="0" u="none" baseline="0" dirty="0">
                <a:solidFill>
                  <a:schemeClr val="bg1"/>
                </a:solidFill>
                <a:ea typeface="Calibri" panose="020F0502020204030204" pitchFamily="34" charset="0"/>
              </a:rPr>
              <a:t>الموقع هو مورد، أداة عمل يمكن أن وسبلة مساعِدة لكن وللمشتركين أيضًا. كأيّ أداة أخرى - عند استخدامها، يجب علينا توظيف اعتبارات مختلفة لكي نتمكن من الاستفادة منها بالشكل الأفضل، نحن والمشتركين على حد سواء. بكلمات أخرى، بإمكانكم أن تحددوا بأنفسكم الوقت الأنسب لتعريف المشترك على الموقع: في اللقاء الأول أو الأخير، يمكنكم أن تتدرّبوا بمساعدته على اللغة المهنية وعلى تطوير المهارات الرقمية.</a:t>
            </a:r>
          </a:p>
          <a:p>
            <a:pPr marL="0" indent="0" algn="just" rtl="1">
              <a:lnSpc>
                <a:spcPct val="150000"/>
              </a:lnSpc>
              <a:buNone/>
            </a:pPr>
            <a:r>
              <a:rPr lang="ar" sz="1400" b="0" i="0" u="none" baseline="0" dirty="0">
                <a:solidFill>
                  <a:schemeClr val="bg1"/>
                </a:solidFill>
                <a:ea typeface="Calibri" panose="020F0502020204030204" pitchFamily="34" charset="0"/>
              </a:rPr>
              <a:t>قد يكون هناك مشتركون بحاجة إلى مساعدة ودعم كامل في استخدام الموقع، ومشتركون آخرون بحاجة إلى تعريفهم عليه بشكل أولي فقط، ليتمكّنوا من الدخول إليه بأنفسهم بعد اللقاء الأول مباشرةً.</a:t>
            </a:r>
          </a:p>
          <a:p>
            <a:pPr marL="0" indent="0" algn="just" rtl="1">
              <a:lnSpc>
                <a:spcPct val="150000"/>
              </a:lnSpc>
              <a:buNone/>
            </a:pPr>
            <a:r>
              <a:rPr lang="ar" sz="1400" b="0" i="0" u="none" baseline="0" dirty="0">
                <a:solidFill>
                  <a:schemeClr val="bg1"/>
                </a:solidFill>
                <a:ea typeface="Calibri" panose="020F0502020204030204" pitchFamily="34" charset="0"/>
              </a:rPr>
              <a:t>نؤمن بأن هناك أكثر من طريقة واحدة للتعامل مع الموقع، كما في كل سيرورة مرافقة. ليست هناك قاعدة محددة، لكن في حال اتّبعتم المبادئ التي سنقترحها لاحقًا، سيكون بإمكانكم الاستعانة بالموقع بشكل فعّال وناجع.</a:t>
            </a:r>
          </a:p>
          <a:p>
            <a:pPr marL="0" indent="0" algn="just" rtl="1">
              <a:lnSpc>
                <a:spcPct val="150000"/>
              </a:lnSpc>
              <a:buNone/>
            </a:pPr>
            <a:endParaRPr lang="ar" sz="1400" dirty="0">
              <a:solidFill>
                <a:schemeClr val="bg1"/>
              </a:solidFill>
            </a:endParaRPr>
          </a:p>
        </p:txBody>
      </p:sp>
      <p:pic>
        <p:nvPicPr>
          <p:cNvPr id="6" name="Graphic 5" descr="Two squares and a zigzag line">
            <a:extLst>
              <a:ext uri="{FF2B5EF4-FFF2-40B4-BE49-F238E27FC236}">
                <a16:creationId xmlns:a16="http://schemas.microsoft.com/office/drawing/2014/main" id="{43D04CA7-160A-C374-9A89-92F472F73EE9}"/>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80795"/>
          <a:stretch/>
        </p:blipFill>
        <p:spPr>
          <a:xfrm>
            <a:off x="6466913" y="-1816531"/>
            <a:ext cx="878073" cy="4572000"/>
          </a:xfrm>
          <a:prstGeom prst="rect">
            <a:avLst/>
          </a:prstGeom>
        </p:spPr>
      </p:pic>
      <p:sp>
        <p:nvSpPr>
          <p:cNvPr id="4" name="Slide Number Placeholder 3">
            <a:extLst>
              <a:ext uri="{FF2B5EF4-FFF2-40B4-BE49-F238E27FC236}">
                <a16:creationId xmlns:a16="http://schemas.microsoft.com/office/drawing/2014/main" id="{BA90042D-8F5F-7CCD-6A50-3AD75B58D4BE}"/>
              </a:ext>
            </a:extLst>
          </p:cNvPr>
          <p:cNvSpPr>
            <a:spLocks noGrp="1"/>
          </p:cNvSpPr>
          <p:nvPr>
            <p:ph type="sldNum" sz="quarter" idx="12"/>
          </p:nvPr>
        </p:nvSpPr>
        <p:spPr/>
        <p:txBody>
          <a:bodyPr/>
          <a:lstStyle/>
          <a:p>
            <a:pPr algn="r" rtl="1"/>
            <a:fld id="{7AFE9FC2-F1DF-4BA1-AA7A-C016E0D79B0A}" type="slidenum">
              <a:rPr/>
              <a:t>15</a:t>
            </a:fld>
            <a:endParaRPr lang="ar" dirty="0"/>
          </a:p>
        </p:txBody>
      </p:sp>
    </p:spTree>
    <p:extLst>
      <p:ext uri="{BB962C8B-B14F-4D97-AF65-F5344CB8AC3E}">
        <p14:creationId xmlns:p14="http://schemas.microsoft.com/office/powerpoint/2010/main" val="1359621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C3592-64DE-931B-CBEB-08643F654F73}"/>
              </a:ext>
            </a:extLst>
          </p:cNvPr>
          <p:cNvSpPr/>
          <p:nvPr/>
        </p:nvSpPr>
        <p:spPr>
          <a:xfrm>
            <a:off x="-108488" y="-185980"/>
            <a:ext cx="6966488" cy="10422327"/>
          </a:xfrm>
          <a:prstGeom prst="rect">
            <a:avLst/>
          </a:prstGeom>
          <a:solidFill>
            <a:srgbClr val="14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dirty="0">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71488" y="681135"/>
            <a:ext cx="5915025" cy="1914702"/>
          </a:xfrm>
        </p:spPr>
        <p:txBody>
          <a:bodyPr>
            <a:normAutofit fontScale="90000"/>
          </a:bodyPr>
          <a:lstStyle/>
          <a:p>
            <a:pPr algn="r" rtl="1"/>
            <a:r>
              <a:rPr lang="ar" b="0" i="0" u="none" baseline="0" dirty="0">
                <a:solidFill>
                  <a:schemeClr val="bg1"/>
                </a:solidFill>
                <a:ea typeface="Calibri" panose="020F0502020204030204" pitchFamily="34" charset="0"/>
              </a:rPr>
              <a:t>كيف ندمج عفوداتا في سيرورات المرافقة المهنية؟</a:t>
            </a:r>
            <a:br>
              <a:rPr lang="ar" sz="2000" dirty="0">
                <a:solidFill>
                  <a:srgbClr val="2DBDD6"/>
                </a:solidFill>
                <a:ea typeface="Calibri" panose="020F0502020204030204" pitchFamily="34" charset="0"/>
              </a:rPr>
            </a:br>
            <a:r>
              <a:rPr lang="ar" sz="2200" b="0" i="0" u="none" baseline="0" dirty="0">
                <a:solidFill>
                  <a:srgbClr val="FFCD03"/>
                </a:solidFill>
                <a:ea typeface="Calibri" panose="020F0502020204030204" pitchFamily="34" charset="0"/>
              </a:rPr>
              <a:t>ما هي مراحل المرافقة؟</a:t>
            </a:r>
            <a:br>
              <a:rPr lang="ar" sz="2200" dirty="0">
                <a:solidFill>
                  <a:srgbClr val="FFCD03"/>
                </a:solidFill>
                <a:ea typeface="Calibri" panose="020F0502020204030204" pitchFamily="34" charset="0"/>
              </a:rPr>
            </a:br>
            <a:br>
              <a:rPr lang="ar" sz="2000" dirty="0">
                <a:solidFill>
                  <a:schemeClr val="bg1"/>
                </a:solidFill>
                <a:ea typeface="Calibri" panose="020F0502020204030204" pitchFamily="34" charset="0"/>
              </a:rPr>
            </a:br>
            <a:br>
              <a:rPr lang="ar" sz="1800" dirty="0">
                <a:solidFill>
                  <a:srgbClr val="2DBDD6"/>
                </a:solidFill>
                <a:ea typeface="Calibri" panose="020F0502020204030204" pitchFamily="34" charset="0"/>
              </a:rPr>
            </a:br>
            <a:br>
              <a:rPr lang="ar" dirty="0">
                <a:solidFill>
                  <a:schemeClr val="bg1"/>
                </a:solidFill>
                <a:ea typeface="Calibri" panose="020F0502020204030204" pitchFamily="34" charset="0"/>
              </a:rPr>
            </a:br>
            <a:r>
              <a:rPr lang="ar" sz="2400" b="0" i="0" u="none" baseline="0" dirty="0">
                <a:solidFill>
                  <a:schemeClr val="bg1"/>
                </a:solidFill>
                <a:ea typeface="Calibri" panose="020F0502020204030204" pitchFamily="34" charset="0"/>
              </a:rPr>
              <a:t> </a:t>
            </a:r>
            <a:endParaRPr lang="ar" dirty="0">
              <a:solidFill>
                <a:schemeClr val="bg1"/>
              </a:solidFill>
              <a:ea typeface="Calibri" panose="020F0502020204030204" pitchFamily="34" charset="0"/>
            </a:endParaRPr>
          </a:p>
        </p:txBody>
      </p:sp>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ea typeface="Calibri" panose="020F0502020204030204" pitchFamily="34" charset="0"/>
              </a:rPr>
              <a:t>16</a:t>
            </a:fld>
            <a:endParaRPr lang="ar" dirty="0">
              <a:ea typeface="Calibri" panose="020F0502020204030204" pitchFamily="34" charset="0"/>
            </a:endParaRPr>
          </a:p>
        </p:txBody>
      </p:sp>
      <p:graphicFrame>
        <p:nvGraphicFramePr>
          <p:cNvPr id="5" name="Diagram 4">
            <a:extLst>
              <a:ext uri="{FF2B5EF4-FFF2-40B4-BE49-F238E27FC236}">
                <a16:creationId xmlns:a16="http://schemas.microsoft.com/office/drawing/2014/main" id="{B2D3E428-62D5-EEAF-FE92-10A2F6A3E960}"/>
              </a:ext>
            </a:extLst>
          </p:cNvPr>
          <p:cNvGraphicFramePr/>
          <p:nvPr>
            <p:extLst>
              <p:ext uri="{D42A27DB-BD31-4B8C-83A1-F6EECF244321}">
                <p14:modId xmlns:p14="http://schemas.microsoft.com/office/powerpoint/2010/main" val="3921589850"/>
              </p:ext>
            </p:extLst>
          </p:nvPr>
        </p:nvGraphicFramePr>
        <p:xfrm>
          <a:off x="1106488" y="2595837"/>
          <a:ext cx="4572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0F18F5A6-872C-C708-C35E-A09F9C4A371B}"/>
              </a:ext>
            </a:extLst>
          </p:cNvPr>
          <p:cNvGraphicFramePr/>
          <p:nvPr>
            <p:extLst>
              <p:ext uri="{D42A27DB-BD31-4B8C-83A1-F6EECF244321}">
                <p14:modId xmlns:p14="http://schemas.microsoft.com/office/powerpoint/2010/main" val="4209740744"/>
              </p:ext>
            </p:extLst>
          </p:nvPr>
        </p:nvGraphicFramePr>
        <p:xfrm>
          <a:off x="1106488" y="5388473"/>
          <a:ext cx="4572000" cy="304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Graphic 10" descr="Saw blade with solid fill">
            <a:extLst>
              <a:ext uri="{FF2B5EF4-FFF2-40B4-BE49-F238E27FC236}">
                <a16:creationId xmlns:a16="http://schemas.microsoft.com/office/drawing/2014/main" id="{7CA4397C-54D0-51AB-0A46-4FF82B93520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204" y="8436473"/>
            <a:ext cx="914400" cy="914400"/>
          </a:xfrm>
          <a:prstGeom prst="rect">
            <a:avLst/>
          </a:prstGeom>
        </p:spPr>
      </p:pic>
      <p:pic>
        <p:nvPicPr>
          <p:cNvPr id="14" name="Graphic 13" descr="Saw blade outline">
            <a:extLst>
              <a:ext uri="{FF2B5EF4-FFF2-40B4-BE49-F238E27FC236}">
                <a16:creationId xmlns:a16="http://schemas.microsoft.com/office/drawing/2014/main" id="{7BEEF2CF-54A3-3CAD-99FC-05CC33E8725F}"/>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85800" y="8991600"/>
            <a:ext cx="914400" cy="914400"/>
          </a:xfrm>
          <a:prstGeom prst="rect">
            <a:avLst/>
          </a:prstGeom>
        </p:spPr>
      </p:pic>
    </p:spTree>
    <p:extLst>
      <p:ext uri="{BB962C8B-B14F-4D97-AF65-F5344CB8AC3E}">
        <p14:creationId xmlns:p14="http://schemas.microsoft.com/office/powerpoint/2010/main" val="627021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02523" y="197200"/>
            <a:ext cx="5915025" cy="1914702"/>
          </a:xfrm>
        </p:spPr>
        <p:txBody>
          <a:bodyPr/>
          <a:lstStyle/>
          <a:p>
            <a:pPr algn="r" rtl="1"/>
            <a:r>
              <a:rPr lang="ar" b="0" i="0" u="none" baseline="0" dirty="0">
                <a:solidFill>
                  <a:srgbClr val="0068F5"/>
                </a:solidFill>
              </a:rPr>
              <a:t>مرحلة 1 - اللقاء الأولي</a:t>
            </a:r>
            <a:br>
              <a:rPr lang="ar" dirty="0">
                <a:solidFill>
                  <a:srgbClr val="2DBDD6"/>
                </a:solidFill>
              </a:rPr>
            </a:br>
            <a:r>
              <a:rPr lang="ar" sz="2800" b="0" i="0" u="none" baseline="0" dirty="0"/>
              <a:t>التعرّف بشكل أولي على المشترك</a:t>
            </a:r>
            <a:endParaRPr lang="ar" dirty="0"/>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34975" y="1950303"/>
            <a:ext cx="5915025" cy="7392693"/>
          </a:xfrm>
        </p:spPr>
        <p:txBody>
          <a:bodyPr>
            <a:noAutofit/>
          </a:bodyPr>
          <a:lstStyle/>
          <a:p>
            <a:pPr marL="0" indent="0" algn="just" rtl="1">
              <a:lnSpc>
                <a:spcPct val="150000"/>
              </a:lnSpc>
              <a:buNone/>
            </a:pPr>
            <a:r>
              <a:rPr lang="ar" sz="1400" b="0" i="0" u="none" baseline="0" dirty="0">
                <a:ea typeface="Calibri" panose="020F0502020204030204" pitchFamily="34" charset="0"/>
              </a:rPr>
              <a:t>في اللقاء الأولي، يتمّ التعرّف على المشترك: التفاصيل الشخصية، الخلفية الشخصية والعائلية، الأعمال السابقة، الدراسة وغيرها. أحيانًا، ينطوي اللقاء الأولي أيضًا على جمع معلومات من الجهات الأخرى التي سترافق المشترك. الهدف من اللقاء الاولي هو معرفة ما إذا كان بالإمكان مساعدة المشترك في إطار البرنامج، وبالتالي ملاءَمة سيرورة المرافقة له.</a:t>
            </a:r>
            <a:r>
              <a:rPr lang="ar" sz="1400" b="0" i="0" u="none" baseline="0" dirty="0">
                <a:solidFill>
                  <a:srgbClr val="FF0000"/>
                </a:solidFill>
                <a:ea typeface="Calibri" panose="020F0502020204030204" pitchFamily="34" charset="0"/>
              </a:rPr>
              <a:t> </a:t>
            </a:r>
            <a:r>
              <a:rPr lang="ar" sz="1400" b="0" i="0" u="none" baseline="0" dirty="0">
                <a:ea typeface="Calibri" panose="020F0502020204030204" pitchFamily="34" charset="0"/>
              </a:rPr>
              <a:t>أحيانًا، يشمل اللقاء تشخيصًا أوليًا للمجالات التي يتم التطرّق إليها مع المشترك، بالإضافة إلى تحديد الأهداف المهنية.</a:t>
            </a:r>
          </a:p>
          <a:p>
            <a:pPr marL="0" indent="0" algn="just" rtl="1">
              <a:lnSpc>
                <a:spcPct val="150000"/>
              </a:lnSpc>
              <a:buNone/>
            </a:pPr>
            <a:endParaRPr lang="ar" sz="1400" dirty="0"/>
          </a:p>
          <a:p>
            <a:pPr marL="0" indent="0" algn="just" rtl="1">
              <a:lnSpc>
                <a:spcPct val="150000"/>
              </a:lnSpc>
              <a:buNone/>
            </a:pPr>
            <a:r>
              <a:rPr lang="ar" sz="1400" b="0" i="0" u="none" baseline="0" dirty="0">
                <a:ea typeface="Calibri" panose="020F0502020204030204" pitchFamily="34" charset="0"/>
              </a:rPr>
              <a:t>غالبًا ما يشمل لقاء التعارف ما يلي: التقديم الذاتي، شرح عام عن المكان الذي وصل إليه وعن البرنامج أيضًا. في المرحلة التالية، سيتم التعرّف على المشترك بشكل أعمق، من خلال استبيان مدمج، يشمل أسئلة حول خلفية المشترك الشخصية والمهنية، أسئلة عن حالته الحالية ورغباته وطموحاته المستقبلية.</a:t>
            </a:r>
          </a:p>
          <a:p>
            <a:pPr marL="0" indent="0" algn="just" rtl="1">
              <a:lnSpc>
                <a:spcPct val="150000"/>
              </a:lnSpc>
              <a:buNone/>
            </a:pPr>
            <a:endParaRPr lang="ar" sz="1400" dirty="0"/>
          </a:p>
          <a:p>
            <a:pPr marL="0" indent="0" algn="just" rtl="1">
              <a:lnSpc>
                <a:spcPct val="150000"/>
              </a:lnSpc>
              <a:buNone/>
            </a:pPr>
            <a:r>
              <a:rPr lang="ar" sz="1400" b="0" i="0" u="none" baseline="0" dirty="0">
                <a:ea typeface="Calibri" panose="020F0502020204030204" pitchFamily="34" charset="0"/>
              </a:rPr>
              <a:t>اللقاء الأولي، عدد اللقاءات والمدة الزمنية: اللقاء الأولي يستغرق ساعة بالمعدل تقريبًا. مع ذلك، قد تتغير مدة اللقاء وفقًا لمميزات وطبيعة المشترك.</a:t>
            </a:r>
          </a:p>
          <a:p>
            <a:pPr marL="0" indent="0" algn="just" rtl="1">
              <a:lnSpc>
                <a:spcPct val="150000"/>
              </a:lnSpc>
              <a:buNone/>
            </a:pPr>
            <a:r>
              <a:rPr lang="ar" sz="1400" b="1" i="0" u="none" baseline="0" dirty="0">
                <a:ea typeface="Calibri" panose="020F0502020204030204" pitchFamily="34" charset="0"/>
              </a:rPr>
              <a:t>مرحلة اللقاء الأولي نفسها لا تتغير، ويتم تنفيذها وفقًا للمتّبع في برنامجكم.</a:t>
            </a:r>
          </a:p>
          <a:p>
            <a:pPr marL="0" indent="0" algn="just" rtl="1">
              <a:lnSpc>
                <a:spcPct val="150000"/>
              </a:lnSpc>
              <a:buNone/>
            </a:pPr>
            <a:r>
              <a:rPr lang="ar" sz="1400" b="0" i="0" u="none" baseline="0" dirty="0">
                <a:ea typeface="Calibri" panose="020F0502020204030204" pitchFamily="34" charset="0"/>
              </a:rPr>
              <a:t>وفقًا للمشتركة والاحتياجات التي تطرأ من البرنامج، يمكن النظر في إمكانية دمج التعرف الرقمي على المشترك من مرحلة اللقاء الأولي.</a:t>
            </a:r>
          </a:p>
          <a:p>
            <a:pPr marL="0" indent="0" algn="just" rtl="1">
              <a:lnSpc>
                <a:spcPct val="150000"/>
              </a:lnSpc>
              <a:buNone/>
            </a:pPr>
            <a:r>
              <a:rPr lang="ar" sz="1400" b="0" i="0" u="none" baseline="0" dirty="0">
                <a:ea typeface="Calibri" panose="020F0502020204030204" pitchFamily="34" charset="0"/>
              </a:rPr>
              <a:t> </a:t>
            </a:r>
          </a:p>
          <a:p>
            <a:pPr marL="0" indent="0" algn="just" rtl="1">
              <a:lnSpc>
                <a:spcPct val="150000"/>
              </a:lnSpc>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17</a:t>
            </a:fld>
            <a:endParaRPr lang="ar" dirty="0"/>
          </a:p>
        </p:txBody>
      </p:sp>
    </p:spTree>
    <p:extLst>
      <p:ext uri="{BB962C8B-B14F-4D97-AF65-F5344CB8AC3E}">
        <p14:creationId xmlns:p14="http://schemas.microsoft.com/office/powerpoint/2010/main" val="344183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02523" y="197200"/>
            <a:ext cx="5915025" cy="1914702"/>
          </a:xfrm>
        </p:spPr>
        <p:txBody>
          <a:bodyPr/>
          <a:lstStyle/>
          <a:p>
            <a:pPr algn="r" rtl="1"/>
            <a:r>
              <a:rPr lang="ar" b="0" i="0" u="none" baseline="0" dirty="0">
                <a:solidFill>
                  <a:srgbClr val="0068F5"/>
                </a:solidFill>
              </a:rPr>
              <a:t>مرحلة 2 - تعارُف رقمي أولي مع المشترك </a:t>
            </a:r>
            <a:br>
              <a:rPr lang="ar" dirty="0">
                <a:solidFill>
                  <a:srgbClr val="2DBDD6"/>
                </a:solidFill>
              </a:rPr>
            </a:br>
            <a:r>
              <a:rPr lang="ar" sz="1800" b="0" i="0" u="none" baseline="0" dirty="0"/>
              <a:t>تقييم المهارات الرقمية</a:t>
            </a:r>
            <a:endParaRPr lang="ar" dirty="0"/>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34975" y="1950303"/>
            <a:ext cx="5915025" cy="7392693"/>
          </a:xfrm>
        </p:spPr>
        <p:txBody>
          <a:bodyPr>
            <a:noAutofit/>
          </a:bodyPr>
          <a:lstStyle/>
          <a:p>
            <a:pPr marL="0" indent="0" algn="just" rtl="1">
              <a:lnSpc>
                <a:spcPct val="150000"/>
              </a:lnSpc>
              <a:buNone/>
            </a:pPr>
            <a:r>
              <a:rPr lang="ar" sz="1400" b="0" i="0" u="none" baseline="0" dirty="0">
                <a:ea typeface="Calibri" panose="020F0502020204030204" pitchFamily="34" charset="0"/>
              </a:rPr>
              <a:t>الهدف من هذه المرحلة هو إجراء تعارُف رقمي يتيح المجال لتقييم الكفاءة وتصوُّر الكفاءة الرقمية لدى المشترك. بالإضافة إلى فهم مهاراته وقدراته في كل ما يتعلق باستخدام التكنولوجيا. </a:t>
            </a:r>
          </a:p>
          <a:p>
            <a:pPr marL="0" indent="0" algn="just" rtl="1">
              <a:lnSpc>
                <a:spcPct val="150000"/>
              </a:lnSpc>
              <a:buNone/>
            </a:pPr>
            <a:r>
              <a:rPr lang="ar" sz="1400" b="0" i="0" u="none" baseline="0" dirty="0">
                <a:ea typeface="Calibri" panose="020F0502020204030204" pitchFamily="34" charset="0"/>
              </a:rPr>
              <a:t>فهم مستوى المهارات الرقمية لدى المشترك، يمكن أن يساعدنا على معرفة الحالات التي قد يكون بحاجة فيها إلى دعم أو تأهيل إضافي، ومدى قدرته على الوصول إلى الموارد التي يحتاجها في العمل. </a:t>
            </a:r>
          </a:p>
          <a:p>
            <a:pPr marL="0" indent="0" algn="just" rtl="1">
              <a:lnSpc>
                <a:spcPct val="150000"/>
              </a:lnSpc>
              <a:buNone/>
            </a:pPr>
            <a:r>
              <a:rPr lang="ar" sz="1400" b="0" i="0" u="none" baseline="0" dirty="0">
                <a:ea typeface="Calibri" panose="020F0502020204030204" pitchFamily="34" charset="0"/>
              </a:rPr>
              <a:t>هذا التعارُف يمكن أن يساعدنا على ملاءَمة الاستراتيجيات التي نوظّف فيها الموقع لمصلحة المشترك، واختيار الطريقة التي سنبني فيها برنامج عمله بمساعدة الموقع من أجل تلبية احتياجاته بالشكل الأفضل. </a:t>
            </a:r>
          </a:p>
          <a:p>
            <a:pPr marL="0" indent="0" algn="just" rtl="1">
              <a:lnSpc>
                <a:spcPct val="150000"/>
              </a:lnSpc>
              <a:buNone/>
            </a:pPr>
            <a:r>
              <a:rPr lang="ar" sz="1400" b="0" i="0" u="none" baseline="0" dirty="0">
                <a:ea typeface="Calibri" panose="020F0502020204030204" pitchFamily="34" charset="0"/>
              </a:rPr>
              <a:t>هذا التعارُف يمكن أن يساعدنا على اكتشاف المزيد من الفرص لتطوير مهاراتهم الرقمية، ويمكن أن يساعدنا على ضمان وصولهم إلى للمعلومات والموارد المهمة. </a:t>
            </a:r>
          </a:p>
          <a:p>
            <a:pPr marL="0" indent="0" algn="just" rtl="1">
              <a:lnSpc>
                <a:spcPct val="150000"/>
              </a:lnSpc>
              <a:buNone/>
            </a:pPr>
            <a:r>
              <a:rPr lang="ar" sz="1400" b="0" i="0" u="none" baseline="0" dirty="0">
                <a:ea typeface="Calibri" panose="020F0502020204030204" pitchFamily="34" charset="0"/>
              </a:rPr>
              <a:t>فهم مستوى المهارات الرقمية قد يساعدنا أيضًا على تقديم الدعم له بشكل أفضل في سيرورة المرافقة.</a:t>
            </a:r>
          </a:p>
          <a:p>
            <a:pPr marL="0" indent="0" algn="just" rtl="1">
              <a:lnSpc>
                <a:spcPct val="150000"/>
              </a:lnSpc>
              <a:buNone/>
            </a:pPr>
            <a:r>
              <a:rPr lang="ar" sz="1400" b="0" i="0" u="none" baseline="0" dirty="0">
                <a:ea typeface="Calibri" panose="020F0502020204030204" pitchFamily="34" charset="0"/>
              </a:rPr>
              <a:t>من المفضل إجراء التعارُف الرقمي في اللقاء الأول أو الثاني.</a:t>
            </a:r>
          </a:p>
          <a:p>
            <a:pPr marL="0" indent="0" algn="just" rtl="1">
              <a:lnSpc>
                <a:spcPct val="150000"/>
              </a:lnSpc>
              <a:buNone/>
            </a:pPr>
            <a:r>
              <a:rPr lang="ar" sz="1400" b="0" i="0" u="none" baseline="0" dirty="0">
                <a:ea typeface="Calibri" panose="020F0502020204030204" pitchFamily="34" charset="0"/>
              </a:rPr>
              <a:t>في حالات معينة، يمكن النظر في إمكانية دمجه قدر الإمكان في اللقاء الأولي، في حال شعرنا أن المشترك جاهز لذلك. وإن لم يكن كذلك، نخصص اللقاء القادم مع المشترك لهذا الغرض.</a:t>
            </a:r>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18</a:t>
            </a:fld>
            <a:endParaRPr lang="ar" dirty="0"/>
          </a:p>
        </p:txBody>
      </p:sp>
    </p:spTree>
    <p:extLst>
      <p:ext uri="{BB962C8B-B14F-4D97-AF65-F5344CB8AC3E}">
        <p14:creationId xmlns:p14="http://schemas.microsoft.com/office/powerpoint/2010/main" val="1033440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34975" y="570954"/>
            <a:ext cx="5915025" cy="7392693"/>
          </a:xfrm>
        </p:spPr>
        <p:txBody>
          <a:bodyPr>
            <a:noAutofit/>
          </a:bodyPr>
          <a:lstStyle/>
          <a:p>
            <a:pPr marL="0" indent="0" algn="just" rtl="1">
              <a:lnSpc>
                <a:spcPct val="150000"/>
              </a:lnSpc>
              <a:buNone/>
            </a:pPr>
            <a:r>
              <a:rPr lang="ar" sz="1400" b="0" i="0" u="none" baseline="0" dirty="0">
                <a:ea typeface="Calibri" panose="020F0502020204030204" pitchFamily="34" charset="0"/>
              </a:rPr>
              <a:t>بغضّ النظر عن الطريقة التي نختارها للقيام بذلك، من المهم أن نوضح للمشترك أنّ بإمكانه أن يطرح الأسئلة في أي وقت، وأنه لا توجد إجابة "صحيحة" أو "إجابة خاطئة". الإجابات الصريحة تساعد مركّز التشغيل على ملاءًمة السيرورة له بالشكل الأفضل.</a:t>
            </a:r>
          </a:p>
          <a:p>
            <a:pPr marL="0" indent="0" algn="just" rtl="1">
              <a:lnSpc>
                <a:spcPct val="150000"/>
              </a:lnSpc>
              <a:buNone/>
            </a:pPr>
            <a:endParaRPr lang="ar" sz="1400" dirty="0"/>
          </a:p>
          <a:p>
            <a:pPr marL="0" indent="0" algn="just" rtl="1">
              <a:lnSpc>
                <a:spcPct val="150000"/>
              </a:lnSpc>
              <a:buNone/>
            </a:pPr>
            <a:r>
              <a:rPr lang="ar" sz="1600" b="0" i="0" u="none" baseline="0" dirty="0">
                <a:solidFill>
                  <a:srgbClr val="0068F5"/>
                </a:solidFill>
                <a:ea typeface="Calibri" panose="020F0502020204030204" pitchFamily="34" charset="0"/>
              </a:rPr>
              <a:t>يمكننا القيام بذلك عن طريق: </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استبيان المهارات الرقمية  </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أسئلة تعارُف رقمية مفتوحة - بواسطة قائمة مهام نعمل عليها مع المشترك </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توسيع اللقاء الأولي في البرنامج وإضافة مجموعة أسئلة ملائمة لجمهور هدفنا</a:t>
            </a:r>
          </a:p>
          <a:p>
            <a:pPr marL="0" indent="0" algn="just" rtl="1">
              <a:lnSpc>
                <a:spcPct val="150000"/>
              </a:lnSpc>
              <a:buNone/>
            </a:pPr>
            <a:endParaRPr lang="ar" sz="1400" dirty="0"/>
          </a:p>
          <a:p>
            <a:pPr marL="0" indent="0" algn="just" rtl="1">
              <a:lnSpc>
                <a:spcPct val="107000"/>
              </a:lnSpc>
              <a:spcAft>
                <a:spcPts val="800"/>
              </a:spcAft>
              <a:buNone/>
            </a:pPr>
            <a:r>
              <a:rPr lang="ar" sz="1600" b="0" i="0" u="none" kern="100" baseline="0" dirty="0">
                <a:solidFill>
                  <a:srgbClr val="0068F5"/>
                </a:solidFill>
                <a:effectLst/>
                <a:ea typeface="Alef" panose="00000500000000000000" pitchFamily="2" charset="-79"/>
              </a:rPr>
              <a:t>النقاط التي من المهم أن نستفسر عنها من المشترك: </a:t>
            </a:r>
            <a:endParaRPr lang="ar" sz="1600" kern="100" dirty="0">
              <a:solidFill>
                <a:srgbClr val="0068F5"/>
              </a:solidFill>
              <a:effectLst/>
              <a:ea typeface="DengXian" panose="02010600030101010101" pitchFamily="2" charset="-122"/>
            </a:endParaRPr>
          </a:p>
          <a:p>
            <a:pPr algn="just" rtl="1">
              <a:lnSpc>
                <a:spcPct val="107000"/>
              </a:lnSpc>
              <a:spcAft>
                <a:spcPts val="800"/>
              </a:spcAft>
            </a:pPr>
            <a:r>
              <a:rPr lang="ar" sz="1400" b="0" i="0" u="none" kern="100" baseline="0" dirty="0">
                <a:effectLst/>
                <a:ea typeface="Alef" panose="00000500000000000000" pitchFamily="2" charset="-79"/>
              </a:rPr>
              <a:t>هل لديه حاسوب أو جهاز هاتف متاح؟</a:t>
            </a:r>
            <a:endParaRPr lang="ar" sz="1400" kern="100" dirty="0">
              <a:effectLst/>
              <a:ea typeface="DengXian" panose="02010600030101010101" pitchFamily="2" charset="-122"/>
            </a:endParaRPr>
          </a:p>
          <a:p>
            <a:pPr algn="just" rtl="1">
              <a:lnSpc>
                <a:spcPct val="107000"/>
              </a:lnSpc>
              <a:spcAft>
                <a:spcPts val="800"/>
              </a:spcAft>
            </a:pPr>
            <a:r>
              <a:rPr lang="ar" sz="1400" b="0" i="0" u="none" kern="100" baseline="0" dirty="0">
                <a:effectLst/>
                <a:ea typeface="Alef" panose="00000500000000000000" pitchFamily="2" charset="-79"/>
              </a:rPr>
              <a:t>هل لديه تفرُّغ للتعلّم / العمل المستقل؟ </a:t>
            </a:r>
            <a:endParaRPr lang="ar" sz="1400" kern="100" dirty="0">
              <a:effectLst/>
              <a:ea typeface="DengXian" panose="02010600030101010101" pitchFamily="2" charset="-122"/>
            </a:endParaRPr>
          </a:p>
          <a:p>
            <a:pPr algn="just" rtl="1">
              <a:lnSpc>
                <a:spcPct val="107000"/>
              </a:lnSpc>
              <a:spcAft>
                <a:spcPts val="800"/>
              </a:spcAft>
            </a:pPr>
            <a:r>
              <a:rPr lang="ar" sz="1400" b="0" i="0" u="none" kern="100" baseline="0" dirty="0">
                <a:effectLst/>
                <a:ea typeface="Alef" panose="00000500000000000000" pitchFamily="2" charset="-79"/>
              </a:rPr>
              <a:t>هل تتوفر مساحة تعلّم فعلية ملائمة - بيئة لطيفة وهادئة؟</a:t>
            </a:r>
            <a:endParaRPr lang="ar" sz="1400" kern="100" dirty="0">
              <a:effectLst/>
              <a:ea typeface="DengXian" panose="02010600030101010101" pitchFamily="2" charset="-122"/>
            </a:endParaRPr>
          </a:p>
          <a:p>
            <a:pPr algn="just" rtl="1">
              <a:lnSpc>
                <a:spcPct val="107000"/>
              </a:lnSpc>
              <a:spcAft>
                <a:spcPts val="800"/>
              </a:spcAft>
            </a:pPr>
            <a:r>
              <a:rPr lang="ar" sz="1400" b="0" i="0" u="none" kern="100" baseline="0" dirty="0">
                <a:effectLst/>
                <a:ea typeface="Alef" panose="00000500000000000000" pitchFamily="2" charset="-79"/>
              </a:rPr>
              <a:t>هل تتوفر بنى تحتية - اتصال بشبكة الإنترنت، حاسوب، هاتف ذكي؟</a:t>
            </a:r>
            <a:endParaRPr lang="ar" sz="1400" kern="100" dirty="0">
              <a:effectLst/>
              <a:ea typeface="DengXian" panose="02010600030101010101" pitchFamily="2" charset="-122"/>
            </a:endParaRPr>
          </a:p>
          <a:p>
            <a:pPr algn="just" rtl="1">
              <a:lnSpc>
                <a:spcPct val="107000"/>
              </a:lnSpc>
              <a:spcAft>
                <a:spcPts val="800"/>
              </a:spcAft>
            </a:pPr>
            <a:r>
              <a:rPr lang="ar" sz="1400" b="0" i="0" u="none" kern="100" baseline="0" dirty="0">
                <a:effectLst/>
                <a:ea typeface="Alef" panose="00000500000000000000" pitchFamily="2" charset="-79"/>
              </a:rPr>
              <a:t>هل هناك حاجة للمساعدة والدعم؟ إلى أي درجة؟</a:t>
            </a:r>
            <a:endParaRPr lang="ar" sz="1400" kern="100" dirty="0">
              <a:effectLst/>
              <a:ea typeface="DengXian" panose="02010600030101010101" pitchFamily="2" charset="-122"/>
            </a:endParaRPr>
          </a:p>
          <a:p>
            <a:pPr algn="just" rtl="1">
              <a:lnSpc>
                <a:spcPct val="107000"/>
              </a:lnSpc>
              <a:spcAft>
                <a:spcPts val="800"/>
              </a:spcAft>
            </a:pPr>
            <a:r>
              <a:rPr lang="ar" sz="1400" b="0" i="0" u="none" kern="100" baseline="0" dirty="0">
                <a:effectLst/>
                <a:ea typeface="Alef" panose="00000500000000000000" pitchFamily="2" charset="-79"/>
              </a:rPr>
              <a:t>هل هناك مخاوف من استخدام الأداة؟ هل هناك عوائق لاستخدام الأداة؟</a:t>
            </a:r>
            <a:endParaRPr lang="ar" sz="1400" kern="100" dirty="0">
              <a:effectLst/>
              <a:ea typeface="DengXian" panose="02010600030101010101" pitchFamily="2" charset="-122"/>
            </a:endParaRPr>
          </a:p>
          <a:p>
            <a:pPr algn="just" rtl="1">
              <a:lnSpc>
                <a:spcPct val="107000"/>
              </a:lnSpc>
              <a:spcAft>
                <a:spcPts val="800"/>
              </a:spcAft>
            </a:pPr>
            <a:r>
              <a:rPr lang="ar" sz="1400" b="0" i="0" u="none" kern="100" baseline="0" dirty="0">
                <a:effectLst/>
                <a:ea typeface="Alef" panose="00000500000000000000" pitchFamily="2" charset="-79"/>
              </a:rPr>
              <a:t>هل هناك مخاوف من المستوى المتدني للتكنولوجيا والمهارات الرقمية؟</a:t>
            </a:r>
            <a:endParaRPr lang="ar" sz="1400" kern="100" dirty="0">
              <a:effectLst/>
              <a:ea typeface="Calibri" panose="020F0502020204030204" pitchFamily="34" charset="0"/>
            </a:endParaRPr>
          </a:p>
          <a:p>
            <a:pPr algn="just" rtl="1">
              <a:lnSpc>
                <a:spcPct val="107000"/>
              </a:lnSpc>
              <a:spcAft>
                <a:spcPts val="800"/>
              </a:spcAft>
            </a:pPr>
            <a:r>
              <a:rPr lang="ar" sz="1400" b="0" i="0" u="none" kern="100" baseline="0" dirty="0">
                <a:ea typeface="Calibri" panose="020F0502020204030204" pitchFamily="34" charset="0"/>
              </a:rPr>
              <a:t>هل هناك صعوبة في التعلّم لوحده بدون دعم؟ </a:t>
            </a:r>
            <a:endParaRPr lang="ar" sz="1400" kern="100" dirty="0"/>
          </a:p>
          <a:p>
            <a:pPr algn="just" rtl="1">
              <a:lnSpc>
                <a:spcPct val="107000"/>
              </a:lnSpc>
              <a:spcAft>
                <a:spcPts val="800"/>
              </a:spcAft>
            </a:pPr>
            <a:r>
              <a:rPr lang="ar" sz="1400" b="0" i="0" u="none" kern="100" baseline="0" dirty="0">
                <a:ea typeface="Calibri" panose="020F0502020204030204" pitchFamily="34" charset="0"/>
              </a:rPr>
              <a:t>هل هناك نقص في المحفزات لتعلّم أداة جديدة؟</a:t>
            </a:r>
            <a:endParaRPr lang="ar" sz="1400" kern="100" dirty="0"/>
          </a:p>
          <a:p>
            <a:pPr marL="0" indent="0" algn="just" rtl="1">
              <a:lnSpc>
                <a:spcPct val="150000"/>
              </a:lnSpc>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19</a:t>
            </a:fld>
            <a:endParaRPr lang="ar" dirty="0"/>
          </a:p>
        </p:txBody>
      </p:sp>
    </p:spTree>
    <p:extLst>
      <p:ext uri="{BB962C8B-B14F-4D97-AF65-F5344CB8AC3E}">
        <p14:creationId xmlns:p14="http://schemas.microsoft.com/office/powerpoint/2010/main" val="270922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3CD8-ECE6-3C57-D285-4FBE7ACFDFBC}"/>
              </a:ext>
            </a:extLst>
          </p:cNvPr>
          <p:cNvSpPr>
            <a:spLocks noGrp="1"/>
          </p:cNvSpPr>
          <p:nvPr>
            <p:ph type="title"/>
          </p:nvPr>
        </p:nvSpPr>
        <p:spPr/>
        <p:txBody>
          <a:bodyPr>
            <a:normAutofit/>
          </a:bodyPr>
          <a:lstStyle/>
          <a:p>
            <a:pPr algn="ctr" rtl="1"/>
            <a:r>
              <a:rPr lang="ar" sz="2400" b="1" i="0" u="none" kern="100" baseline="0" dirty="0">
                <a:solidFill>
                  <a:srgbClr val="143B67"/>
                </a:solidFill>
                <a:effectLst/>
                <a:latin typeface="Calibri" panose="020F0502020204030204" pitchFamily="34" charset="0"/>
                <a:ea typeface="DengXian" panose="02010600030101010101" pitchFamily="2" charset="-122"/>
              </a:rPr>
              <a:t>دليل لدمج عفوداتا </a:t>
            </a:r>
            <a:br>
              <a:rPr lang="ar" sz="2400" b="1" kern="100" dirty="0">
                <a:solidFill>
                  <a:srgbClr val="143B67"/>
                </a:solidFill>
                <a:effectLst/>
                <a:latin typeface="Calibri" panose="020F0502020204030204" pitchFamily="34" charset="0"/>
                <a:ea typeface="DengXian" panose="02010600030101010101" pitchFamily="2" charset="-122"/>
              </a:rPr>
            </a:br>
            <a:r>
              <a:rPr lang="ar" sz="2400" b="1" i="0" u="none" kern="100" baseline="0" dirty="0">
                <a:solidFill>
                  <a:srgbClr val="143B67"/>
                </a:solidFill>
                <a:effectLst/>
                <a:latin typeface="Calibri" panose="020F0502020204030204" pitchFamily="34" charset="0"/>
                <a:ea typeface="DengXian" panose="02010600030101010101" pitchFamily="2" charset="-122"/>
              </a:rPr>
              <a:t>في سيرورات المرافقة المهنية</a:t>
            </a:r>
            <a:r>
              <a:rPr lang="ar" sz="2400" b="1" i="0" u="none" kern="100" baseline="0" dirty="0">
                <a:solidFill>
                  <a:srgbClr val="143B67"/>
                </a:solidFill>
                <a:effectLst/>
                <a:ea typeface="DengXian" panose="02010600030101010101" pitchFamily="2" charset="-122"/>
              </a:rPr>
              <a:t>     </a:t>
            </a:r>
            <a:br>
              <a:rPr lang="ar" sz="2200" b="1" kern="100" dirty="0">
                <a:effectLst/>
                <a:latin typeface="Calibri" panose="020F0502020204030204" pitchFamily="34" charset="0"/>
                <a:ea typeface="DengXian" panose="02010600030101010101" pitchFamily="2" charset="-122"/>
              </a:rPr>
            </a:br>
            <a:endParaRPr lang="ar" sz="2200" b="1" dirty="0"/>
          </a:p>
        </p:txBody>
      </p:sp>
      <p:sp>
        <p:nvSpPr>
          <p:cNvPr id="3" name="Content Placeholder 2">
            <a:extLst>
              <a:ext uri="{FF2B5EF4-FFF2-40B4-BE49-F238E27FC236}">
                <a16:creationId xmlns:a16="http://schemas.microsoft.com/office/drawing/2014/main" id="{7D1BFBBA-8EC3-8CD0-9592-236BD3207DB4}"/>
              </a:ext>
            </a:extLst>
          </p:cNvPr>
          <p:cNvSpPr>
            <a:spLocks noGrp="1"/>
          </p:cNvSpPr>
          <p:nvPr>
            <p:ph idx="1"/>
          </p:nvPr>
        </p:nvSpPr>
        <p:spPr/>
        <p:txBody>
          <a:bodyPr>
            <a:noAutofit/>
          </a:bodyPr>
          <a:lstStyle/>
          <a:p>
            <a:pPr marL="0" indent="0" algn="ctr" rtl="1">
              <a:lnSpc>
                <a:spcPct val="170000"/>
              </a:lnSpc>
              <a:buNone/>
            </a:pPr>
            <a:r>
              <a:rPr lang="ar" sz="1800" b="0" i="0" u="none" baseline="0"/>
              <a:t> </a:t>
            </a:r>
            <a:r>
              <a:rPr lang="ar" sz="1800" b="1" i="0" u="none" baseline="0"/>
              <a:t>تطوير، كتابة وتصميم</a:t>
            </a:r>
            <a:r>
              <a:rPr lang="ar" sz="1800" b="0" i="0" u="none" baseline="0"/>
              <a:t>: هيلا بورات بن حيمو </a:t>
            </a:r>
            <a:endParaRPr lang="ar" sz="1800" dirty="0"/>
          </a:p>
          <a:p>
            <a:pPr marL="0" indent="0" algn="ctr" rtl="1">
              <a:lnSpc>
                <a:spcPct val="170000"/>
              </a:lnSpc>
              <a:buNone/>
            </a:pPr>
            <a:r>
              <a:rPr lang="ar" sz="1800" b="1" i="0" u="none" baseline="0"/>
              <a:t>تطوير الدليل</a:t>
            </a:r>
            <a:r>
              <a:rPr lang="ar" sz="1800" b="0" i="0" u="none" baseline="0"/>
              <a:t>: ميراف ألون، نوعا إيكر، يفعات سيتروان، إفيتار كورلانسكي، نيريت سيسون.</a:t>
            </a:r>
          </a:p>
          <a:p>
            <a:pPr marL="0" indent="0" algn="ctr" rtl="1">
              <a:buNone/>
            </a:pPr>
            <a:endParaRPr lang="ar" sz="1800" dirty="0"/>
          </a:p>
          <a:p>
            <a:pPr marL="0" indent="0" algn="ctr" rtl="1">
              <a:buNone/>
            </a:pPr>
            <a:endParaRPr lang="ar" sz="1800" dirty="0"/>
          </a:p>
          <a:p>
            <a:pPr marL="0" indent="0" algn="ctr" rtl="1">
              <a:buNone/>
            </a:pPr>
            <a:r>
              <a:rPr lang="ar" sz="2800" b="1" i="0" u="none" baseline="0"/>
              <a:t>شكر وتقدير: </a:t>
            </a:r>
          </a:p>
          <a:p>
            <a:pPr marL="0" indent="0" algn="ctr" rtl="1">
              <a:lnSpc>
                <a:spcPct val="150000"/>
              </a:lnSpc>
              <a:buNone/>
            </a:pPr>
            <a:r>
              <a:rPr lang="ar" sz="1800" b="0" i="0" u="none" baseline="0"/>
              <a:t>شاركت في تطوير الدليل طواقم مختلفة، ساهمت بخبرتها ومعرفتها من أجل كتابة الدليل. نتقدم بجزيل الشكر لشركائنا في مديرية تشغيل السكان، مراكز الفرص، المدرسة المهنيّة ومنتدى الإرشاد.</a:t>
            </a:r>
          </a:p>
          <a:p>
            <a:pPr marL="0" indent="0" algn="ctr" rtl="1">
              <a:lnSpc>
                <a:spcPct val="150000"/>
              </a:lnSpc>
              <a:buNone/>
            </a:pPr>
            <a:endParaRPr lang="ar" sz="1800" dirty="0"/>
          </a:p>
          <a:p>
            <a:pPr marL="0" indent="0" algn="ctr" rtl="1">
              <a:lnSpc>
                <a:spcPct val="150000"/>
              </a:lnSpc>
              <a:buNone/>
            </a:pPr>
            <a:r>
              <a:rPr lang="ar" sz="1800" b="0" i="0" u="none" baseline="0"/>
              <a:t>شكر خاص لطاقم مركز الفرص في القدس - شوشي بوك، طال رڤيه ومونيكا رختمان. الشكر أيضًا لطاقم مبادرة التعليم برنامج "ياتيد"، ولمديرة الإرشاد في مركز الفرص في تل أبيب، راحيلي شمشون.</a:t>
            </a:r>
          </a:p>
          <a:p>
            <a:pPr marL="0" indent="0" algn="ctr" rtl="1">
              <a:buNone/>
            </a:pPr>
            <a:endParaRPr lang="ar" sz="1800" dirty="0"/>
          </a:p>
          <a:p>
            <a:pPr marL="0" indent="0" algn="ctr" rtl="1">
              <a:buNone/>
            </a:pPr>
            <a:r>
              <a:rPr lang="ar" sz="1800" b="0" i="0" u="none" baseline="0">
                <a:highlight>
                  <a:srgbClr val="FFFF00"/>
                </a:highlight>
              </a:rPr>
              <a:t> </a:t>
            </a:r>
          </a:p>
          <a:p>
            <a:pPr marL="0" indent="0" algn="ctr" rtl="1">
              <a:buNone/>
            </a:pPr>
            <a:endParaRPr lang="ar" sz="1800" dirty="0"/>
          </a:p>
          <a:p>
            <a:pPr marL="0" indent="0" algn="ctr" rtl="1">
              <a:buNone/>
            </a:pPr>
            <a:endParaRPr lang="ar" sz="1800" dirty="0"/>
          </a:p>
          <a:p>
            <a:pPr marL="0" indent="0" algn="ctr" rtl="1">
              <a:buNone/>
            </a:pPr>
            <a:endParaRPr lang="ar" sz="1800" dirty="0"/>
          </a:p>
          <a:p>
            <a:pPr marL="0" indent="0" algn="ctr" rtl="1">
              <a:buNone/>
            </a:pPr>
            <a:endParaRPr lang="ar" sz="1800" dirty="0"/>
          </a:p>
          <a:p>
            <a:pPr marL="0" indent="0" algn="ctr" rtl="1">
              <a:buNone/>
            </a:pPr>
            <a:endParaRPr lang="ar" sz="1800" dirty="0"/>
          </a:p>
          <a:p>
            <a:pPr marL="0" indent="0" algn="ctr" rtl="1">
              <a:buNone/>
            </a:pPr>
            <a:endParaRPr lang="ar" sz="1800" dirty="0"/>
          </a:p>
          <a:p>
            <a:pPr marL="0" indent="0" algn="ctr" rtl="1">
              <a:buNone/>
            </a:pPr>
            <a:endParaRPr lang="ar" sz="1800" dirty="0"/>
          </a:p>
          <a:p>
            <a:pPr marL="0" indent="0" algn="ctr" rtl="1">
              <a:buNone/>
            </a:pPr>
            <a:endParaRPr lang="ar" sz="1800" dirty="0"/>
          </a:p>
          <a:p>
            <a:pPr marL="0" indent="0" algn="ctr" rtl="1">
              <a:buNone/>
            </a:pPr>
            <a:endParaRPr lang="ar" sz="1800" dirty="0"/>
          </a:p>
          <a:p>
            <a:pPr marL="0" indent="0" algn="ctr" rtl="1">
              <a:buNone/>
            </a:pPr>
            <a:endParaRPr lang="ar" sz="1800" dirty="0"/>
          </a:p>
          <a:p>
            <a:pPr marL="0" indent="0" algn="ctr" rtl="1">
              <a:buNone/>
            </a:pPr>
            <a:endParaRPr lang="ar" sz="1800" dirty="0"/>
          </a:p>
          <a:p>
            <a:pPr marL="0" indent="0" algn="ctr" rtl="1">
              <a:buNone/>
            </a:pPr>
            <a:endParaRPr lang="ar" sz="1800" dirty="0"/>
          </a:p>
          <a:p>
            <a:pPr marL="0" indent="0" algn="ctr" rtl="1">
              <a:buNone/>
            </a:pPr>
            <a:endParaRPr lang="ar" sz="1800" dirty="0"/>
          </a:p>
        </p:txBody>
      </p:sp>
      <p:sp>
        <p:nvSpPr>
          <p:cNvPr id="4" name="Rectangle 3">
            <a:extLst>
              <a:ext uri="{FF2B5EF4-FFF2-40B4-BE49-F238E27FC236}">
                <a16:creationId xmlns:a16="http://schemas.microsoft.com/office/drawing/2014/main" id="{398F8241-7DAD-0C61-84FF-14B59D561FA6}"/>
              </a:ext>
            </a:extLst>
          </p:cNvPr>
          <p:cNvSpPr/>
          <p:nvPr/>
        </p:nvSpPr>
        <p:spPr>
          <a:xfrm>
            <a:off x="0" y="0"/>
            <a:ext cx="6858000" cy="9906000"/>
          </a:xfrm>
          <a:prstGeom prst="rect">
            <a:avLst/>
          </a:prstGeom>
          <a:solidFill>
            <a:srgbClr val="00C1D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4BB8F38-35C6-656F-4E2F-7F2DA7D5B757}"/>
              </a:ext>
            </a:extLst>
          </p:cNvPr>
          <p:cNvSpPr>
            <a:spLocks noGrp="1"/>
          </p:cNvSpPr>
          <p:nvPr>
            <p:ph type="sldNum" sz="quarter" idx="12"/>
          </p:nvPr>
        </p:nvSpPr>
        <p:spPr/>
        <p:txBody>
          <a:bodyPr/>
          <a:lstStyle/>
          <a:p>
            <a:pPr algn="r" rtl="1"/>
            <a:fld id="{7AFE9FC2-F1DF-4BA1-AA7A-C016E0D79B0A}" type="slidenum">
              <a:rPr/>
              <a:t>2</a:t>
            </a:fld>
            <a:endParaRPr lang="ar" dirty="0"/>
          </a:p>
        </p:txBody>
      </p:sp>
    </p:spTree>
    <p:extLst>
      <p:ext uri="{BB962C8B-B14F-4D97-AF65-F5344CB8AC3E}">
        <p14:creationId xmlns:p14="http://schemas.microsoft.com/office/powerpoint/2010/main" val="726505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20</a:t>
            </a:fld>
            <a:endParaRPr lang="ar" dirty="0"/>
          </a:p>
        </p:txBody>
      </p:sp>
      <p:sp>
        <p:nvSpPr>
          <p:cNvPr id="9" name="Content Placeholder 2">
            <a:extLst>
              <a:ext uri="{FF2B5EF4-FFF2-40B4-BE49-F238E27FC236}">
                <a16:creationId xmlns:a16="http://schemas.microsoft.com/office/drawing/2014/main" id="{CAF8D264-3453-A37C-C96E-8E7316EF78A3}"/>
              </a:ext>
            </a:extLst>
          </p:cNvPr>
          <p:cNvSpPr txBox="1">
            <a:spLocks/>
          </p:cNvSpPr>
          <p:nvPr/>
        </p:nvSpPr>
        <p:spPr>
          <a:xfrm>
            <a:off x="487713" y="640080"/>
            <a:ext cx="5915025" cy="4495433"/>
          </a:xfrm>
          <a:prstGeom prst="rect">
            <a:avLst/>
          </a:prstGeom>
          <a:gradFill flip="none" rotWithShape="1">
            <a:gsLst>
              <a:gs pos="0">
                <a:srgbClr val="00C1DE">
                  <a:tint val="66000"/>
                  <a:satMod val="160000"/>
                </a:srgbClr>
              </a:gs>
              <a:gs pos="50000">
                <a:srgbClr val="00C1DE">
                  <a:tint val="44500"/>
                  <a:satMod val="160000"/>
                </a:srgbClr>
              </a:gs>
              <a:gs pos="100000">
                <a:srgbClr val="00C1DE">
                  <a:tint val="23500"/>
                  <a:satMod val="160000"/>
                </a:srgbClr>
              </a:gs>
            </a:gsLst>
            <a:lin ang="2700000" scaled="1"/>
            <a:tileRect/>
          </a:gra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lnSpc>
                <a:spcPct val="150000"/>
              </a:lnSpc>
              <a:buFont typeface="Arial" panose="020B0604020202020204" pitchFamily="34" charset="0"/>
              <a:buNone/>
            </a:pPr>
            <a:r>
              <a:rPr lang="ar" sz="1400" b="0" i="0" u="none" baseline="0" dirty="0">
                <a:latin typeface="Calibri" panose="020F0502020204030204" pitchFamily="34" charset="0"/>
                <a:ea typeface="Calibri" panose="020F0502020204030204" pitchFamily="34" charset="0"/>
                <a:cs typeface="Calibri" panose="020F0502020204030204" pitchFamily="34" charset="0"/>
              </a:rPr>
              <a:t>إذا تبيّنَ أصناء فحص مستوى المهارات الرقمية أن هناك مخاوف من استخدام أداة جديدة، من المهم أن نتطرق لذلك، ونحاول أن نعرف بطريقة لائقة أسباب ذلك، وأن نوضح الحلول القائمة في البرنامج، والتي يمكن أن تساعد المشترك في التعامل مع التحدي.</a:t>
            </a:r>
          </a:p>
          <a:p>
            <a:pPr marL="0" indent="0" algn="just" rtl="1">
              <a:lnSpc>
                <a:spcPct val="150000"/>
              </a:lnSpc>
              <a:buFont typeface="Arial" panose="020B0604020202020204" pitchFamily="34" charset="0"/>
              <a:buNone/>
            </a:pPr>
            <a:r>
              <a:rPr lang="ar" sz="1400" b="0" i="0" u="none" baseline="0" dirty="0">
                <a:latin typeface="Calibri" panose="020F0502020204030204" pitchFamily="34" charset="0"/>
                <a:ea typeface="Calibri" panose="020F0502020204030204" pitchFamily="34" charset="0"/>
                <a:cs typeface="Calibri" panose="020F0502020204030204" pitchFamily="34" charset="0"/>
              </a:rPr>
              <a:t>خلال اللقاء، </a:t>
            </a:r>
            <a:r>
              <a:rPr lang="ar" sz="1400" b="1" i="0" u="none" baseline="0" dirty="0">
                <a:latin typeface="Calibri" panose="020F0502020204030204" pitchFamily="34" charset="0"/>
                <a:ea typeface="Calibri" panose="020F0502020204030204" pitchFamily="34" charset="0"/>
                <a:cs typeface="Calibri" panose="020F0502020204030204" pitchFamily="34" charset="0"/>
              </a:rPr>
              <a:t>نتحدّث عن الخوف</a:t>
            </a:r>
            <a:r>
              <a:rPr lang="ar" sz="1400" b="0" i="0" u="none" baseline="0" dirty="0">
                <a:latin typeface="Calibri" panose="020F0502020204030204" pitchFamily="34" charset="0"/>
                <a:ea typeface="Calibri" panose="020F0502020204030204" pitchFamily="34" charset="0"/>
                <a:cs typeface="Calibri" panose="020F0502020204030204" pitchFamily="34" charset="0"/>
              </a:rPr>
              <a:t>، قبل أن نبدأ بتحليله وإعطاء حلول له. يجب أن نفهم أولًا مِمّا نحتمي، وما خلفية وأسباب الخوف. أيّ، علينا أن نحاول معرفة مصدر الخوف، وما إذا كان الثمن الذي ندفعه مقابل التقاعس عن العمل بسبب الخوف "مجديًا" لنا ويبرّر تقاعسنا، أم أنّ الثمن أكبر من ذلك.</a:t>
            </a:r>
          </a:p>
          <a:p>
            <a:pPr marL="0" indent="0" algn="just" rtl="1">
              <a:lnSpc>
                <a:spcPct val="150000"/>
              </a:lnSpc>
              <a:buFont typeface="Arial" panose="020B0604020202020204" pitchFamily="34" charset="0"/>
              <a:buNone/>
            </a:pPr>
            <a:r>
              <a:rPr lang="ar" sz="1400" b="0" i="0" u="none" baseline="0" dirty="0">
                <a:latin typeface="Calibri" panose="020F0502020204030204" pitchFamily="34" charset="0"/>
                <a:ea typeface="Calibri" panose="020F0502020204030204" pitchFamily="34" charset="0"/>
                <a:cs typeface="Calibri" panose="020F0502020204030204" pitchFamily="34" charset="0"/>
              </a:rPr>
              <a:t>علينا أن نعطي شرعية لهذه المخاوف، وأن نفحص مع المشترك ما هي الأسس التي يحتاجها لكي يتعامل مع الأداة.</a:t>
            </a:r>
          </a:p>
          <a:p>
            <a:pPr marL="0" indent="0" algn="just" rtl="1">
              <a:lnSpc>
                <a:spcPct val="150000"/>
              </a:lnSpc>
              <a:buFont typeface="Arial" panose="020B0604020202020204" pitchFamily="34" charset="0"/>
              <a:buNone/>
            </a:pPr>
            <a:r>
              <a:rPr lang="ar" sz="1400" b="0" i="0" u="none" baseline="0" dirty="0">
                <a:latin typeface="Calibri" panose="020F0502020204030204" pitchFamily="34" charset="0"/>
                <a:ea typeface="Calibri" panose="020F0502020204030204" pitchFamily="34" charset="0"/>
                <a:cs typeface="Calibri" panose="020F0502020204030204" pitchFamily="34" charset="0"/>
              </a:rPr>
              <a:t>بالإضافة للاعتراف بالخوف نفسه، الأمر الذي يساعدنا في التعامل مع الخوف هو </a:t>
            </a:r>
            <a:r>
              <a:rPr lang="ar" sz="1400" b="1" i="0" u="none" baseline="0" dirty="0">
                <a:latin typeface="Calibri" panose="020F0502020204030204" pitchFamily="34" charset="0"/>
                <a:ea typeface="Calibri" panose="020F0502020204030204" pitchFamily="34" charset="0"/>
                <a:cs typeface="Calibri" panose="020F0502020204030204" pitchFamily="34" charset="0"/>
              </a:rPr>
              <a:t>إتاحة المعلومات</a:t>
            </a:r>
            <a:r>
              <a:rPr lang="ar" sz="1400" b="0" i="0" u="none" baseline="0" dirty="0">
                <a:latin typeface="Calibri" panose="020F0502020204030204" pitchFamily="34" charset="0"/>
                <a:ea typeface="Calibri" panose="020F0502020204030204" pitchFamily="34" charset="0"/>
                <a:cs typeface="Calibri" panose="020F0502020204030204" pitchFamily="34" charset="0"/>
              </a:rPr>
              <a:t> المطلوبة للمشترك لكي يستعين بالموقع. في النهاية، نواصل في تشجيع المشترك على </a:t>
            </a:r>
            <a:r>
              <a:rPr lang="ar" sz="1400" b="1" i="0" u="none" baseline="0" dirty="0">
                <a:latin typeface="Calibri" panose="020F0502020204030204" pitchFamily="34" charset="0"/>
                <a:ea typeface="Calibri" panose="020F0502020204030204" pitchFamily="34" charset="0"/>
                <a:cs typeface="Calibri" panose="020F0502020204030204" pitchFamily="34" charset="0"/>
              </a:rPr>
              <a:t>الممارسة</a:t>
            </a:r>
            <a:r>
              <a:rPr lang="ar" sz="1400" b="0" i="0" u="none" baseline="0" dirty="0">
                <a:latin typeface="Calibri" panose="020F0502020204030204" pitchFamily="34" charset="0"/>
                <a:ea typeface="Calibri" panose="020F0502020204030204" pitchFamily="34" charset="0"/>
                <a:cs typeface="Calibri" panose="020F0502020204030204" pitchFamily="34" charset="0"/>
              </a:rPr>
              <a:t> ونوفّر له تجارب نجاح بسيطة وجوهرية في العمل مع الموقع.</a:t>
            </a:r>
          </a:p>
          <a:p>
            <a:pPr marL="0" indent="0" algn="just" rtl="1">
              <a:lnSpc>
                <a:spcPct val="150000"/>
              </a:lnSpc>
              <a:buFont typeface="Arial" panose="020B0604020202020204" pitchFamily="34" charset="0"/>
              <a:buNone/>
            </a:pPr>
            <a:endParaRPr lang="ar" sz="1400" dirty="0">
              <a:latin typeface="Calibri" panose="020F0502020204030204" pitchFamily="34" charset="0"/>
              <a:cs typeface="Calibri" panose="020F0502020204030204" pitchFamily="34" charset="0"/>
            </a:endParaRPr>
          </a:p>
          <a:p>
            <a:pPr marL="0" indent="0" algn="just" rtl="1">
              <a:lnSpc>
                <a:spcPct val="150000"/>
              </a:lnSpc>
              <a:buNone/>
            </a:pPr>
            <a:r>
              <a:rPr lang="ar" sz="1400" b="1" i="0" u="none" baseline="0" dirty="0">
                <a:latin typeface="Calibri" panose="020F0502020204030204" pitchFamily="34" charset="0"/>
                <a:ea typeface="Calibri" panose="020F0502020204030204" pitchFamily="34" charset="0"/>
                <a:cs typeface="Calibri" panose="020F0502020204030204" pitchFamily="34" charset="0"/>
              </a:rPr>
              <a:t>ستجدون في ملاحق الدليل استبيانات يمكنكم الاستعانة بها لمعرفة مستوى المهارات الرقمية لدى المشترك.  </a:t>
            </a:r>
          </a:p>
          <a:p>
            <a:pPr marL="0" indent="0" algn="just" rtl="1">
              <a:lnSpc>
                <a:spcPct val="150000"/>
              </a:lnSpc>
              <a:buNone/>
            </a:pPr>
            <a:endParaRPr lang="ar" sz="1400" dirty="0">
              <a:latin typeface="Calibri" panose="020F0502020204030204" pitchFamily="34" charset="0"/>
              <a:cs typeface="Calibri" panose="020F0502020204030204" pitchFamily="34" charset="0"/>
            </a:endParaRPr>
          </a:p>
          <a:p>
            <a:pPr marL="0" indent="0" algn="just" rtl="1">
              <a:lnSpc>
                <a:spcPct val="150000"/>
              </a:lnSpc>
              <a:buNone/>
            </a:pPr>
            <a:endParaRPr lang="ar" sz="1400" dirty="0">
              <a:latin typeface="Calibri" panose="020F0502020204030204" pitchFamily="34" charset="0"/>
              <a:cs typeface="Calibri" panose="020F0502020204030204" pitchFamily="34" charset="0"/>
            </a:endParaRPr>
          </a:p>
          <a:p>
            <a:pPr marL="0" indent="0" algn="just" rtl="1">
              <a:lnSpc>
                <a:spcPct val="150000"/>
              </a:lnSpc>
              <a:buFont typeface="Arial" panose="020B0604020202020204" pitchFamily="34" charset="0"/>
              <a:buNone/>
            </a:pPr>
            <a:endParaRPr lang="ar" sz="1400" dirty="0">
              <a:latin typeface="Calibri" panose="020F0502020204030204" pitchFamily="34" charset="0"/>
              <a:cs typeface="Calibri" panose="020F0502020204030204" pitchFamily="34" charset="0"/>
            </a:endParaRPr>
          </a:p>
          <a:p>
            <a:pPr marL="0" indent="0" algn="just" rtl="1">
              <a:lnSpc>
                <a:spcPct val="150000"/>
              </a:lnSpc>
              <a:buFont typeface="Arial" panose="020B0604020202020204" pitchFamily="34" charset="0"/>
              <a:buNone/>
            </a:pPr>
            <a:endParaRPr lang="ar" sz="1400" dirty="0">
              <a:latin typeface="Calibri" panose="020F0502020204030204" pitchFamily="34" charset="0"/>
              <a:cs typeface="Calibri" panose="020F0502020204030204" pitchFamily="34" charset="0"/>
            </a:endParaRPr>
          </a:p>
        </p:txBody>
      </p:sp>
      <p:pic>
        <p:nvPicPr>
          <p:cNvPr id="2" name="Graphic 1" descr="Two squares and a zigzag line">
            <a:extLst>
              <a:ext uri="{FF2B5EF4-FFF2-40B4-BE49-F238E27FC236}">
                <a16:creationId xmlns:a16="http://schemas.microsoft.com/office/drawing/2014/main" id="{705ED4FE-2953-690E-664C-CCC604E4F2E2}"/>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80795"/>
          <a:stretch/>
        </p:blipFill>
        <p:spPr>
          <a:xfrm rot="16200000">
            <a:off x="-4062" y="2667001"/>
            <a:ext cx="878073" cy="4572000"/>
          </a:xfrm>
          <a:prstGeom prst="rect">
            <a:avLst/>
          </a:prstGeom>
        </p:spPr>
      </p:pic>
      <p:pic>
        <p:nvPicPr>
          <p:cNvPr id="6" name="Picture 5" descr="Businesswomen listening in a meeting">
            <a:extLst>
              <a:ext uri="{FF2B5EF4-FFF2-40B4-BE49-F238E27FC236}">
                <a16:creationId xmlns:a16="http://schemas.microsoft.com/office/drawing/2014/main" id="{C99FA7E9-6F05-7C62-BADC-47AEC5A35F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74179"/>
            <a:ext cx="6858000" cy="4570884"/>
          </a:xfrm>
          <a:prstGeom prst="rect">
            <a:avLst/>
          </a:prstGeom>
        </p:spPr>
      </p:pic>
    </p:spTree>
    <p:extLst>
      <p:ext uri="{BB962C8B-B14F-4D97-AF65-F5344CB8AC3E}">
        <p14:creationId xmlns:p14="http://schemas.microsoft.com/office/powerpoint/2010/main" val="2520220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02523" y="197200"/>
            <a:ext cx="5915025" cy="1914702"/>
          </a:xfrm>
        </p:spPr>
        <p:txBody>
          <a:bodyPr/>
          <a:lstStyle/>
          <a:p>
            <a:pPr algn="r" rtl="1"/>
            <a:r>
              <a:rPr lang="ar" b="0" i="0" u="none" baseline="0" dirty="0">
                <a:solidFill>
                  <a:srgbClr val="0068F5"/>
                </a:solidFill>
              </a:rPr>
              <a:t>مرحلة 3 - إتاحة الموقع بشكل أولي</a:t>
            </a:r>
            <a:br>
              <a:rPr lang="ar" dirty="0">
                <a:solidFill>
                  <a:srgbClr val="0068F5"/>
                </a:solidFill>
              </a:rPr>
            </a:br>
            <a:r>
              <a:rPr lang="ar" sz="2800" b="0" i="0" u="none" baseline="0" dirty="0">
                <a:solidFill>
                  <a:srgbClr val="0068F5"/>
                </a:solidFill>
              </a:rPr>
              <a:t> </a:t>
            </a:r>
            <a:endParaRPr lang="ar" dirty="0">
              <a:solidFill>
                <a:srgbClr val="0068F5"/>
              </a:solidFill>
            </a:endParaRPr>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71488" y="1562845"/>
            <a:ext cx="5915025" cy="7392693"/>
          </a:xfrm>
        </p:spPr>
        <p:txBody>
          <a:bodyPr>
            <a:noAutofit/>
          </a:bodyPr>
          <a:lstStyle/>
          <a:p>
            <a:pPr marL="0" indent="0" algn="just" rtl="1">
              <a:lnSpc>
                <a:spcPct val="150000"/>
              </a:lnSpc>
              <a:buNone/>
            </a:pPr>
            <a:endParaRPr lang="ar" sz="1400" dirty="0"/>
          </a:p>
          <a:p>
            <a:pPr marL="0" indent="0" algn="just" rtl="1">
              <a:lnSpc>
                <a:spcPct val="150000"/>
              </a:lnSpc>
              <a:buNone/>
            </a:pPr>
            <a:r>
              <a:rPr lang="ar" sz="1400" b="0" i="0" u="none" baseline="0" dirty="0">
                <a:ea typeface="Calibri" panose="020F0502020204030204" pitchFamily="34" charset="0"/>
              </a:rPr>
              <a:t>الهدف من هذه المرحلة التعرّف وممارسة الأداة بشكل أولي، بعد أن تعرّفنا على المشترك وفهمنا مستوى مهاراته الرقمية. الآن، من المفضل إجراء </a:t>
            </a:r>
            <a:r>
              <a:rPr lang="ar" sz="1400" b="0" i="0" u="none" baseline="0" dirty="0">
                <a:solidFill>
                  <a:srgbClr val="0068F5"/>
                </a:solidFill>
                <a:ea typeface="Calibri" panose="020F0502020204030204" pitchFamily="34" charset="0"/>
              </a:rPr>
              <a:t>إتاحة أولية - عرض أولي وعام للموقع. </a:t>
            </a:r>
          </a:p>
          <a:p>
            <a:pPr marL="0" indent="0" algn="just" rtl="1">
              <a:lnSpc>
                <a:spcPct val="150000"/>
              </a:lnSpc>
              <a:buNone/>
            </a:pPr>
            <a:r>
              <a:rPr lang="ar" sz="1400" b="0" i="0" u="none" baseline="0" dirty="0">
                <a:ea typeface="Calibri" panose="020F0502020204030204" pitchFamily="34" charset="0"/>
              </a:rPr>
              <a:t>خلال العرض والتعرّف على الموقع، علينا أن نوفّر تجربة نجاح بسيطة، فورية وفعّالة لتقليل خوف المشترك من استخدام الموقع، ومساعدته على تعزيز شعوره بالكفاءة بخطوات بسيطة.</a:t>
            </a:r>
          </a:p>
          <a:p>
            <a:pPr marL="0" indent="0" algn="just" rtl="1">
              <a:lnSpc>
                <a:spcPct val="150000"/>
              </a:lnSpc>
              <a:buNone/>
            </a:pPr>
            <a:r>
              <a:rPr lang="ar" sz="1400" b="0" i="0" u="none" baseline="0" dirty="0">
                <a:ea typeface="Calibri" panose="020F0502020204030204" pitchFamily="34" charset="0"/>
              </a:rPr>
              <a:t>.</a:t>
            </a:r>
          </a:p>
          <a:p>
            <a:pPr marL="0" indent="0" algn="just" rtl="1">
              <a:lnSpc>
                <a:spcPct val="150000"/>
              </a:lnSpc>
              <a:buNone/>
            </a:pPr>
            <a:r>
              <a:rPr lang="ar" sz="1400" b="0" i="0" u="none" baseline="0" dirty="0">
                <a:solidFill>
                  <a:srgbClr val="0068F5"/>
                </a:solidFill>
                <a:ea typeface="Calibri" panose="020F0502020204030204" pitchFamily="34" charset="0"/>
              </a:rPr>
              <a:t>المراحل التي نوصي بها: 	</a:t>
            </a:r>
          </a:p>
          <a:p>
            <a:pPr algn="just" rtl="1">
              <a:lnSpc>
                <a:spcPct val="150000"/>
              </a:lnSpc>
              <a:buFont typeface="Wingdings" panose="05000000000000000000" pitchFamily="2" charset="2"/>
              <a:buChar char="q"/>
            </a:pPr>
            <a:r>
              <a:rPr lang="ar" sz="1400" b="1" i="0" u="none" baseline="0" dirty="0">
                <a:ea typeface="Calibri" panose="020F0502020204030204" pitchFamily="34" charset="0"/>
              </a:rPr>
              <a:t>نشرح</a:t>
            </a:r>
            <a:r>
              <a:rPr lang="ar" sz="1400" b="0" i="0" u="none" baseline="0" dirty="0">
                <a:ea typeface="Calibri" panose="020F0502020204030204" pitchFamily="34" charset="0"/>
              </a:rPr>
              <a:t> الهدف من الموقع. نقوم بذلك من خلال الدخول معًا إلى الموقع عبر جهاز الهاتف ومن الحاسوب أيضًا.</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 </a:t>
            </a:r>
            <a:r>
              <a:rPr lang="ar" sz="1400" b="1" i="0" u="none" baseline="0" dirty="0">
                <a:ea typeface="Calibri" panose="020F0502020204030204" pitchFamily="34" charset="0"/>
              </a:rPr>
              <a:t>نعرض</a:t>
            </a:r>
            <a:r>
              <a:rPr lang="ar" sz="1400" b="0" i="0" u="none" baseline="0" dirty="0">
                <a:ea typeface="Calibri" panose="020F0502020204030204" pitchFamily="34" charset="0"/>
              </a:rPr>
              <a:t> كيفية التنقّل بين صفحات الموقع: ما هي أقسامه الأساسية، وما هي قواعد البيانات المتوفرة فيه. </a:t>
            </a:r>
          </a:p>
          <a:p>
            <a:pPr algn="just" rtl="1">
              <a:lnSpc>
                <a:spcPct val="150000"/>
              </a:lnSpc>
              <a:buFont typeface="Wingdings" panose="05000000000000000000" pitchFamily="2" charset="2"/>
              <a:buChar char="q"/>
            </a:pPr>
            <a:r>
              <a:rPr lang="ar" sz="1400" b="1" i="0" u="none" baseline="0" dirty="0">
                <a:ea typeface="Calibri" panose="020F0502020204030204" pitchFamily="34" charset="0"/>
              </a:rPr>
              <a:t>نشرح ما هي القيمة المضافة</a:t>
            </a:r>
            <a:r>
              <a:rPr lang="ar" sz="1400" b="0" i="0" u="none" baseline="0" dirty="0">
                <a:ea typeface="Calibri" panose="020F0502020204030204" pitchFamily="34" charset="0"/>
              </a:rPr>
              <a:t> التي يمكننا استخلاصها منه. من المفضل هنا إعطاء أمثلة ملائمة وقريبة قدر الإمكان من عالم المشترك.</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 </a:t>
            </a:r>
            <a:r>
              <a:rPr lang="ar" sz="1400" b="1" i="0" u="none" baseline="0" dirty="0">
                <a:ea typeface="Calibri" panose="020F0502020204030204" pitchFamily="34" charset="0"/>
              </a:rPr>
              <a:t>نوضّح</a:t>
            </a:r>
            <a:r>
              <a:rPr lang="ar" sz="1400" b="0" i="0" u="none" baseline="0" dirty="0">
                <a:ea typeface="Calibri" panose="020F0502020204030204" pitchFamily="34" charset="0"/>
              </a:rPr>
              <a:t> الأمور التي ينطوي عليها استخدام الموقع من الناحية التقنية: كيف ندخل إلى الموقع/جهاز الهاتف. نوضّح ذلك مرة واحدة بأنفسنا - نوضّح كيفية الدخول إلى الموقع، بينما يشاهد المشترك ذلك (نكرّر التوضيح إذا لزم الأمر)</a:t>
            </a:r>
          </a:p>
          <a:p>
            <a:pPr marL="0" indent="0" algn="just" rtl="1">
              <a:lnSpc>
                <a:spcPct val="150000"/>
              </a:lnSpc>
              <a:buNone/>
            </a:pPr>
            <a:r>
              <a:rPr lang="ar" sz="1400" b="0" i="0" u="none" baseline="0" dirty="0">
                <a:ea typeface="Calibri" panose="020F0502020204030204" pitchFamily="34" charset="0"/>
              </a:rPr>
              <a:t> </a:t>
            </a:r>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21</a:t>
            </a:fld>
            <a:endParaRPr lang="ar" dirty="0"/>
          </a:p>
        </p:txBody>
      </p:sp>
    </p:spTree>
    <p:extLst>
      <p:ext uri="{BB962C8B-B14F-4D97-AF65-F5344CB8AC3E}">
        <p14:creationId xmlns:p14="http://schemas.microsoft.com/office/powerpoint/2010/main" val="2237522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34975" y="197200"/>
            <a:ext cx="5915025" cy="7392693"/>
          </a:xfrm>
        </p:spPr>
        <p:txBody>
          <a:bodyPr>
            <a:noAutofit/>
          </a:bodyPr>
          <a:lstStyle/>
          <a:p>
            <a:pPr algn="just" rtl="1">
              <a:lnSpc>
                <a:spcPct val="150000"/>
              </a:lnSpc>
              <a:buFont typeface="Wingdings" panose="05000000000000000000" pitchFamily="2" charset="2"/>
              <a:buChar char="q"/>
            </a:pPr>
            <a:endParaRPr lang="ar" sz="1400" dirty="0"/>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نشجع المشترك على </a:t>
            </a:r>
            <a:r>
              <a:rPr lang="ar" sz="1400" b="1" i="0" u="none" baseline="0" dirty="0">
                <a:ea typeface="Calibri" panose="020F0502020204030204" pitchFamily="34" charset="0"/>
              </a:rPr>
              <a:t>البحث بنفسه</a:t>
            </a:r>
            <a:r>
              <a:rPr lang="ar" sz="1400" b="0" i="0" u="none" baseline="0" dirty="0">
                <a:ea typeface="Calibri" panose="020F0502020204030204" pitchFamily="34" charset="0"/>
              </a:rPr>
              <a:t> عبر الموقع ونرافقه في ذلك. يمكن أن نسأله بعض الأسئلة لكي يشرح بكلماته العمليات التي يقوم بها، يتذكّرها ويفهمها بشكل أفضل فيما بعد. يمكن أن نطلب منه أن يكتب أو يسجل المراحل بصوته، وفي المرة القادمة نطلب منه أن يقوم بذلك بنفسه.</a:t>
            </a:r>
          </a:p>
          <a:p>
            <a:pPr algn="just" rtl="1">
              <a:lnSpc>
                <a:spcPct val="150000"/>
              </a:lnSpc>
              <a:buFont typeface="Wingdings" panose="05000000000000000000" pitchFamily="2" charset="2"/>
              <a:buChar char="q"/>
            </a:pPr>
            <a:r>
              <a:rPr lang="ar" sz="1400" b="1" i="0" u="none" baseline="0" dirty="0">
                <a:ea typeface="Calibri" panose="020F0502020204030204" pitchFamily="34" charset="0"/>
              </a:rPr>
              <a:t>نكرر </a:t>
            </a:r>
            <a:r>
              <a:rPr lang="ar" sz="1400" b="0" i="0" u="none" baseline="0" dirty="0">
                <a:ea typeface="Calibri" panose="020F0502020204030204" pitchFamily="34" charset="0"/>
              </a:rPr>
              <a:t>العملية إلى أن نلاحظ أن المشترك فهم ما عليه أن يفعل. </a:t>
            </a:r>
          </a:p>
          <a:p>
            <a:pPr marL="0" indent="0" algn="just" rtl="1">
              <a:lnSpc>
                <a:spcPct val="150000"/>
              </a:lnSpc>
              <a:buNone/>
            </a:pPr>
            <a:r>
              <a:rPr lang="ar" sz="1400" b="0" i="0" u="none" baseline="0" dirty="0">
                <a:ea typeface="Calibri" panose="020F0502020204030204" pitchFamily="34" charset="0"/>
              </a:rPr>
              <a:t>إذا كان مستوى المهارات الرقمية لدى المشترك أعلى من المتوسط بقليل، يمكننا أن نعرّفه على مناطق إضافية في الموقع، أو إتاحة المجال له بتجربة ذلك بنفسه. </a:t>
            </a:r>
          </a:p>
          <a:p>
            <a:pPr algn="r" rtl="1">
              <a:lnSpc>
                <a:spcPct val="107000"/>
              </a:lnSpc>
              <a:spcAft>
                <a:spcPts val="800"/>
              </a:spcAft>
              <a:buFont typeface="Wingdings" panose="05000000000000000000" pitchFamily="2" charset="2"/>
              <a:buChar char="q"/>
            </a:pPr>
            <a:r>
              <a:rPr lang="ar" sz="1400" b="0" i="0" u="none" kern="100" baseline="0" dirty="0">
                <a:solidFill>
                  <a:srgbClr val="000000"/>
                </a:solidFill>
                <a:effectLst/>
                <a:ea typeface="Alef" panose="00000500000000000000" pitchFamily="2" charset="-79"/>
              </a:rPr>
              <a:t> نطلب من المشترك أن يحدّد ماذا يريد أن يكتشف في هذه المرحلة في الموقع - تحديد الموضوع للبحث والاستفسار. نتيح له المجال للقيام بذلك بشكل مستقل</a:t>
            </a:r>
            <a:r>
              <a:rPr lang="ar" sz="1400" b="0" i="0" u="none" kern="100" baseline="0" dirty="0">
                <a:solidFill>
                  <a:srgbClr val="000000"/>
                </a:solidFill>
                <a:ea typeface="DengXian" panose="02010600030101010101" pitchFamily="2" charset="-122"/>
              </a:rPr>
              <a:t>. </a:t>
            </a:r>
            <a:endParaRPr lang="ar" sz="1400" kern="100" dirty="0">
              <a:effectLst/>
              <a:ea typeface="DengXian" panose="02010600030101010101" pitchFamily="2" charset="-122"/>
            </a:endParaRPr>
          </a:p>
          <a:p>
            <a:pPr algn="just" rtl="1">
              <a:lnSpc>
                <a:spcPct val="107000"/>
              </a:lnSpc>
              <a:spcAft>
                <a:spcPts val="800"/>
              </a:spcAft>
              <a:buFont typeface="Wingdings" panose="05000000000000000000" pitchFamily="2" charset="2"/>
              <a:buChar char="q"/>
            </a:pPr>
            <a:r>
              <a:rPr lang="ar" sz="1400" b="0" i="0" u="none" kern="100" baseline="0" dirty="0">
                <a:effectLst/>
                <a:ea typeface="Alef" panose="00000500000000000000" pitchFamily="2" charset="-79"/>
              </a:rPr>
              <a:t>في هذه المرحلة، من المهم إجراء تنسيق توقعات بخصوص مرافقتك للسيرورة، والتأكيد على الإتاحة للمشترك إذا لزم الأمر.</a:t>
            </a:r>
            <a:endParaRPr lang="ar" sz="1400" kern="100" dirty="0">
              <a:effectLst/>
              <a:ea typeface="DengXian" panose="02010600030101010101" pitchFamily="2" charset="-122"/>
            </a:endParaRPr>
          </a:p>
          <a:p>
            <a:pPr marL="0" indent="0" algn="just" rtl="1">
              <a:lnSpc>
                <a:spcPct val="107000"/>
              </a:lnSpc>
              <a:spcAft>
                <a:spcPts val="800"/>
              </a:spcAft>
              <a:buNone/>
            </a:pPr>
            <a:r>
              <a:rPr lang="ar" sz="1400" b="0" i="0" u="none" kern="100" baseline="0" dirty="0">
                <a:effectLst/>
                <a:ea typeface="Alef" panose="00000500000000000000" pitchFamily="2" charset="-79"/>
              </a:rPr>
              <a:t>نوصي بإعطاء مهمّة تعارُف/ممارسة قصيرة لإتمامها بشكل ذاتي، من أجل تعزيز الشعور بالكفاءة.</a:t>
            </a:r>
            <a:endParaRPr lang="ar" sz="1400" kern="100" dirty="0">
              <a:effectLst/>
              <a:ea typeface="DengXian" panose="02010600030101010101" pitchFamily="2" charset="-122"/>
            </a:endParaRPr>
          </a:p>
          <a:p>
            <a:pPr marL="0" indent="0" algn="just" rtl="1">
              <a:lnSpc>
                <a:spcPct val="150000"/>
              </a:lnSpc>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22</a:t>
            </a:fld>
            <a:endParaRPr lang="ar" dirty="0"/>
          </a:p>
        </p:txBody>
      </p:sp>
      <p:sp>
        <p:nvSpPr>
          <p:cNvPr id="7" name="Content Placeholder 2">
            <a:extLst>
              <a:ext uri="{FF2B5EF4-FFF2-40B4-BE49-F238E27FC236}">
                <a16:creationId xmlns:a16="http://schemas.microsoft.com/office/drawing/2014/main" id="{91EEF5E6-9A1A-6D3D-0DAB-1CD2EB64A65C}"/>
              </a:ext>
            </a:extLst>
          </p:cNvPr>
          <p:cNvSpPr txBox="1">
            <a:spLocks/>
          </p:cNvSpPr>
          <p:nvPr/>
        </p:nvSpPr>
        <p:spPr>
          <a:xfrm>
            <a:off x="508000" y="5752355"/>
            <a:ext cx="5915025" cy="2030852"/>
          </a:xfrm>
          <a:prstGeom prst="rect">
            <a:avLst/>
          </a:prstGeom>
          <a:gradFill flip="none" rotWithShape="1">
            <a:gsLst>
              <a:gs pos="0">
                <a:srgbClr val="00C1DE">
                  <a:tint val="66000"/>
                  <a:satMod val="160000"/>
                </a:srgbClr>
              </a:gs>
              <a:gs pos="50000">
                <a:srgbClr val="00C1DE">
                  <a:tint val="44500"/>
                  <a:satMod val="160000"/>
                </a:srgbClr>
              </a:gs>
              <a:gs pos="100000">
                <a:srgbClr val="00C1DE">
                  <a:tint val="23500"/>
                  <a:satMod val="160000"/>
                </a:srgbClr>
              </a:gs>
            </a:gsLst>
            <a:lin ang="2700000" scaled="1"/>
            <a:tileRect/>
          </a:gra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lnSpc>
                <a:spcPct val="150000"/>
              </a:lnSpc>
              <a:buFont typeface="Arial" panose="020B0604020202020204" pitchFamily="34" charset="0"/>
              <a:buNone/>
            </a:pPr>
            <a:r>
              <a:rPr lang="ar" sz="1400" b="1" i="0" u="none" baseline="0" dirty="0">
                <a:latin typeface="Calibri" panose="020F0502020204030204" pitchFamily="34" charset="0"/>
                <a:ea typeface="Calibri" panose="020F0502020204030204" pitchFamily="34" charset="0"/>
                <a:cs typeface="Calibri" panose="020F0502020204030204" pitchFamily="34" charset="0"/>
              </a:rPr>
              <a:t>نصيحة منّا</a:t>
            </a:r>
          </a:p>
          <a:p>
            <a:pPr marL="0" indent="0" algn="just" rtl="1">
              <a:lnSpc>
                <a:spcPct val="150000"/>
              </a:lnSpc>
              <a:buNone/>
            </a:pPr>
            <a:r>
              <a:rPr lang="ar" sz="1400" b="0" i="0" u="none" kern="100" baseline="0" dirty="0">
                <a:solidFill>
                  <a:srgbClr val="000000"/>
                </a:solidFill>
                <a:effectLst/>
                <a:latin typeface="Calibri" panose="020F0502020204030204" pitchFamily="34" charset="0"/>
                <a:ea typeface="Alef" panose="00000500000000000000" pitchFamily="2" charset="-79"/>
                <a:cs typeface="Calibri" panose="020F0502020204030204" pitchFamily="34" charset="0"/>
              </a:rPr>
              <a:t>عفوداتا هو مورد رقمي، والخطة الأولى تحتاج لبعض التشجيع في معظم الحالات. الأمر الذي يمكن أن يساعد على خلق هذا الشعور هو ممارسة الأداة وتجربتها بشكل آمن - أنا أحاول لوحدي، بمرافقة المختص المهني</a:t>
            </a:r>
            <a:r>
              <a:rPr lang="ar" sz="1400" b="0" i="0" u="none" kern="100" baseline="0" dirty="0">
                <a:effectLst/>
                <a:latin typeface="Calibri" panose="020F0502020204030204" pitchFamily="34" charset="0"/>
                <a:ea typeface="Alef" panose="00000500000000000000" pitchFamily="2" charset="-79"/>
                <a:cs typeface="Calibri" panose="020F0502020204030204" pitchFamily="34" charset="0"/>
              </a:rPr>
              <a:t>.</a:t>
            </a:r>
            <a:endParaRPr lang="ar" sz="1400" kern="100" dirty="0">
              <a:effectLst/>
              <a:latin typeface="Calibri" panose="020F0502020204030204" pitchFamily="34" charset="0"/>
              <a:ea typeface="DengXian" panose="02010600030101010101" pitchFamily="2" charset="-122"/>
              <a:cs typeface="Calibri" panose="020F0502020204030204" pitchFamily="34" charset="0"/>
            </a:endParaRPr>
          </a:p>
          <a:p>
            <a:pPr marL="0" indent="0" algn="just" rtl="1">
              <a:lnSpc>
                <a:spcPct val="150000"/>
              </a:lnSpc>
              <a:buFont typeface="Arial" panose="020B0604020202020204" pitchFamily="34" charset="0"/>
              <a:buNone/>
            </a:pPr>
            <a:endParaRPr lang="ar" sz="1400" dirty="0">
              <a:latin typeface="Calibri" panose="020F0502020204030204" pitchFamily="34" charset="0"/>
              <a:cs typeface="Calibri" panose="020F0502020204030204" pitchFamily="34" charset="0"/>
            </a:endParaRPr>
          </a:p>
        </p:txBody>
      </p:sp>
      <p:pic>
        <p:nvPicPr>
          <p:cNvPr id="2" name="Graphic 1" descr="Two squares and a zigzag line">
            <a:extLst>
              <a:ext uri="{FF2B5EF4-FFF2-40B4-BE49-F238E27FC236}">
                <a16:creationId xmlns:a16="http://schemas.microsoft.com/office/drawing/2014/main" id="{3B34754E-6050-3384-83F5-7472D7F4122F}"/>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80795"/>
          <a:stretch/>
        </p:blipFill>
        <p:spPr>
          <a:xfrm rot="16200000">
            <a:off x="68962" y="5124915"/>
            <a:ext cx="878073" cy="4572000"/>
          </a:xfrm>
          <a:prstGeom prst="rect">
            <a:avLst/>
          </a:prstGeom>
        </p:spPr>
      </p:pic>
    </p:spTree>
    <p:extLst>
      <p:ext uri="{BB962C8B-B14F-4D97-AF65-F5344CB8AC3E}">
        <p14:creationId xmlns:p14="http://schemas.microsoft.com/office/powerpoint/2010/main" val="2716055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02523" y="197200"/>
            <a:ext cx="5915025" cy="1914702"/>
          </a:xfrm>
        </p:spPr>
        <p:txBody>
          <a:bodyPr/>
          <a:lstStyle/>
          <a:p>
            <a:pPr algn="r" rtl="1"/>
            <a:r>
              <a:rPr lang="ar" b="0" i="0" u="none" baseline="0" dirty="0">
                <a:solidFill>
                  <a:srgbClr val="0068F5"/>
                </a:solidFill>
              </a:rPr>
              <a:t>مرحلة 4 - فهم الأهداف المهنية</a:t>
            </a:r>
            <a:br>
              <a:rPr lang="ar-SA" b="0" i="0" u="none" baseline="0" dirty="0">
                <a:solidFill>
                  <a:srgbClr val="0068F5"/>
                </a:solidFill>
              </a:rPr>
            </a:br>
            <a:r>
              <a:rPr lang="ar" b="0" i="0" u="none" baseline="0" dirty="0">
                <a:solidFill>
                  <a:srgbClr val="0068F5"/>
                </a:solidFill>
              </a:rPr>
              <a:t>بشكل أولي</a:t>
            </a:r>
            <a:br>
              <a:rPr lang="ar" dirty="0">
                <a:solidFill>
                  <a:srgbClr val="0068F5"/>
                </a:solidFill>
              </a:rPr>
            </a:br>
            <a:r>
              <a:rPr lang="ar" sz="2800" b="0" i="0" u="none" baseline="0" dirty="0">
                <a:solidFill>
                  <a:srgbClr val="0068F5"/>
                </a:solidFill>
              </a:rPr>
              <a:t> </a:t>
            </a:r>
            <a:endParaRPr lang="ar" dirty="0">
              <a:solidFill>
                <a:srgbClr val="0068F5"/>
              </a:solidFill>
            </a:endParaRPr>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02523" y="1543286"/>
            <a:ext cx="5915025" cy="3545138"/>
          </a:xfrm>
        </p:spPr>
        <p:txBody>
          <a:bodyPr>
            <a:noAutofit/>
          </a:bodyPr>
          <a:lstStyle/>
          <a:p>
            <a:pPr marL="0" indent="0" algn="just" rtl="1">
              <a:lnSpc>
                <a:spcPct val="150000"/>
              </a:lnSpc>
              <a:buNone/>
            </a:pPr>
            <a:r>
              <a:rPr lang="ar" sz="1400" b="0" i="0" u="none" baseline="0" dirty="0">
                <a:ea typeface="Calibri" panose="020F0502020204030204" pitchFamily="34" charset="0"/>
              </a:rPr>
              <a:t>يتم في هذه المرحلة تحديد الاحتياجات الأولية للمشترك، وتحديد أهدافه المهنية.</a:t>
            </a:r>
          </a:p>
          <a:p>
            <a:pPr marL="0" indent="0" algn="just" rtl="1">
              <a:lnSpc>
                <a:spcPct val="150000"/>
              </a:lnSpc>
              <a:buNone/>
            </a:pPr>
            <a:r>
              <a:rPr lang="ar" sz="1400" b="0" i="0" u="none" baseline="0" dirty="0">
                <a:ea typeface="Calibri" panose="020F0502020204030204" pitchFamily="34" charset="0"/>
              </a:rPr>
              <a:t>هذه المرحلة تمكّننا فيما بعد من معرفة العوامل الموجِّهة الأفضل والأنسب للمشترك، والطرقة التي نوظّف فيها الموقع لخدمته، أي التعرّف على محفّزات ودوافع المشترك بشكل أدقّ. </a:t>
            </a:r>
          </a:p>
          <a:p>
            <a:pPr marL="0" indent="0" algn="just" rtl="1">
              <a:lnSpc>
                <a:spcPct val="150000"/>
              </a:lnSpc>
              <a:buNone/>
            </a:pPr>
            <a:r>
              <a:rPr lang="ar" sz="1400" b="0" i="0" u="none" baseline="0" dirty="0">
                <a:ea typeface="Calibri" panose="020F0502020204030204" pitchFamily="34" charset="0"/>
              </a:rPr>
              <a:t>في هذه المرحلة، من المفضل أن </a:t>
            </a:r>
            <a:r>
              <a:rPr lang="ar" sz="1400" b="0" i="0" u="none" baseline="0" dirty="0">
                <a:solidFill>
                  <a:schemeClr val="tx2"/>
                </a:solidFill>
                <a:ea typeface="Calibri" panose="020F0502020204030204" pitchFamily="34" charset="0"/>
              </a:rPr>
              <a:t>ندرك</a:t>
            </a:r>
            <a:r>
              <a:rPr lang="ar" sz="1400" b="0" i="0" u="none" baseline="0" dirty="0">
                <a:solidFill>
                  <a:srgbClr val="FF0000"/>
                </a:solidFill>
                <a:ea typeface="Calibri" panose="020F0502020204030204" pitchFamily="34" charset="0"/>
              </a:rPr>
              <a:t> </a:t>
            </a:r>
            <a:r>
              <a:rPr lang="ar" sz="1400" b="0" i="0" u="none" baseline="0" dirty="0">
                <a:ea typeface="Calibri" panose="020F0502020204030204" pitchFamily="34" charset="0"/>
              </a:rPr>
              <a:t>ما إذا المشترك معنيًا بتلقّي تأهيل مهني/تعليم عالٍ/توظيف في سوق العمل.  </a:t>
            </a:r>
          </a:p>
          <a:p>
            <a:pPr marL="0" indent="0" algn="just" rtl="1">
              <a:lnSpc>
                <a:spcPct val="150000"/>
              </a:lnSpc>
              <a:buNone/>
            </a:pPr>
            <a:r>
              <a:rPr lang="ar" sz="1400" b="0" i="0" u="none" baseline="0" dirty="0">
                <a:ea typeface="Calibri" panose="020F0502020204030204" pitchFamily="34" charset="0"/>
              </a:rPr>
              <a:t>نلفت انتباهكم، يتم إكمال هذه المرحلة فيما بعد في سيرورة أعمق، بعد التعرّف على الجانب المهني بشكل موسّع.</a:t>
            </a:r>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23</a:t>
            </a:fld>
            <a:endParaRPr lang="ar" dirty="0"/>
          </a:p>
        </p:txBody>
      </p:sp>
      <p:sp>
        <p:nvSpPr>
          <p:cNvPr id="5" name="Content Placeholder 2">
            <a:extLst>
              <a:ext uri="{FF2B5EF4-FFF2-40B4-BE49-F238E27FC236}">
                <a16:creationId xmlns:a16="http://schemas.microsoft.com/office/drawing/2014/main" id="{D17E423F-0F88-609B-97AF-AB6196360D55}"/>
              </a:ext>
            </a:extLst>
          </p:cNvPr>
          <p:cNvSpPr txBox="1">
            <a:spLocks/>
          </p:cNvSpPr>
          <p:nvPr/>
        </p:nvSpPr>
        <p:spPr>
          <a:xfrm>
            <a:off x="508000" y="5752354"/>
            <a:ext cx="5915025" cy="2745783"/>
          </a:xfrm>
          <a:prstGeom prst="rect">
            <a:avLst/>
          </a:prstGeom>
          <a:gradFill flip="none" rotWithShape="1">
            <a:gsLst>
              <a:gs pos="0">
                <a:srgbClr val="00C1DE">
                  <a:tint val="66000"/>
                  <a:satMod val="160000"/>
                </a:srgbClr>
              </a:gs>
              <a:gs pos="50000">
                <a:srgbClr val="00C1DE">
                  <a:tint val="44500"/>
                  <a:satMod val="160000"/>
                </a:srgbClr>
              </a:gs>
              <a:gs pos="100000">
                <a:srgbClr val="00C1DE">
                  <a:tint val="23500"/>
                  <a:satMod val="160000"/>
                </a:srgbClr>
              </a:gs>
            </a:gsLst>
            <a:lin ang="2700000" scaled="1"/>
            <a:tileRect/>
          </a:gra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lnSpc>
                <a:spcPct val="150000"/>
              </a:lnSpc>
              <a:buFont typeface="Arial" panose="020B0604020202020204" pitchFamily="34" charset="0"/>
              <a:buNone/>
            </a:pPr>
            <a:r>
              <a:rPr lang="ar" sz="1400" b="1" i="0" u="none" baseline="0" dirty="0">
                <a:latin typeface="Calibri" panose="020F0502020204030204" pitchFamily="34" charset="0"/>
                <a:ea typeface="Calibri" panose="020F0502020204030204" pitchFamily="34" charset="0"/>
                <a:cs typeface="Calibri" panose="020F0502020204030204" pitchFamily="34" charset="0"/>
              </a:rPr>
              <a:t>نلفت انتباهكم:</a:t>
            </a:r>
            <a:r>
              <a:rPr lang="ar" sz="1400" b="0" i="0" u="none" baseline="0" dirty="0">
                <a:latin typeface="Calibri" panose="020F0502020204030204" pitchFamily="34" charset="0"/>
                <a:ea typeface="Calibri" panose="020F0502020204030204" pitchFamily="34" charset="0"/>
                <a:cs typeface="Calibri" panose="020F0502020204030204" pitchFamily="34" charset="0"/>
              </a:rPr>
              <a:t> طبيعة المراحل القادمة في التعامل مع الموقع، متعلّقة بالهدف المهني لدى المشترك. </a:t>
            </a:r>
          </a:p>
          <a:p>
            <a:pPr marL="0" indent="0" algn="just" rtl="1">
              <a:lnSpc>
                <a:spcPct val="150000"/>
              </a:lnSpc>
              <a:buFont typeface="Arial" panose="020B0604020202020204" pitchFamily="34" charset="0"/>
              <a:buNone/>
            </a:pPr>
            <a:r>
              <a:rPr lang="ar" sz="1400" b="0" i="0" u="none" baseline="0" dirty="0">
                <a:latin typeface="Calibri" panose="020F0502020204030204" pitchFamily="34" charset="0"/>
                <a:ea typeface="Calibri" panose="020F0502020204030204" pitchFamily="34" charset="0"/>
                <a:cs typeface="Calibri" panose="020F0502020204030204" pitchFamily="34" charset="0"/>
              </a:rPr>
              <a:t>بعض المشتركين سيجتازون كل المراحل في الموقع، بينما قد يستعين البعض الآخر بالموقع لأغراض وفي حالات محددة جدًا. </a:t>
            </a:r>
          </a:p>
          <a:p>
            <a:pPr marL="0" indent="0" algn="just" rtl="1">
              <a:lnSpc>
                <a:spcPct val="150000"/>
              </a:lnSpc>
              <a:buFont typeface="Arial" panose="020B0604020202020204" pitchFamily="34" charset="0"/>
              <a:buNone/>
            </a:pPr>
            <a:r>
              <a:rPr lang="ar" sz="1400" b="1" i="0" u="none" baseline="0" dirty="0">
                <a:latin typeface="Calibri" panose="020F0502020204030204" pitchFamily="34" charset="0"/>
                <a:ea typeface="Calibri" panose="020F0502020204030204" pitchFamily="34" charset="0"/>
                <a:cs typeface="Calibri" panose="020F0502020204030204" pitchFamily="34" charset="0"/>
              </a:rPr>
              <a:t>مهم</a:t>
            </a:r>
            <a:r>
              <a:rPr lang="ar" sz="1400" b="0" i="0" u="none" baseline="0" dirty="0">
                <a:latin typeface="Calibri" panose="020F0502020204030204" pitchFamily="34" charset="0"/>
                <a:ea typeface="Calibri" panose="020F0502020204030204" pitchFamily="34" charset="0"/>
                <a:cs typeface="Calibri" panose="020F0502020204030204" pitchFamily="34" charset="0"/>
              </a:rPr>
              <a:t> - في كل مرحلة، يجب علينا أن نلائِم للمشترك البحث الأنسب له، بمراحل وجرعات صغيرة، وذلك إلى جانب تعزيز كفاءته وتشجيعه على الممارسة بنفسه.</a:t>
            </a:r>
          </a:p>
          <a:p>
            <a:pPr marL="0" indent="0" algn="just" rtl="1">
              <a:lnSpc>
                <a:spcPct val="150000"/>
              </a:lnSpc>
              <a:buNone/>
            </a:pPr>
            <a:r>
              <a:rPr lang="ar" sz="1400" b="0" i="0" u="none" baseline="0" dirty="0">
                <a:latin typeface="Calibri" panose="020F0502020204030204" pitchFamily="34" charset="0"/>
                <a:ea typeface="Calibri" panose="020F0502020204030204" pitchFamily="34" charset="0"/>
                <a:cs typeface="Calibri" panose="020F0502020204030204" pitchFamily="34" charset="0"/>
              </a:rPr>
              <a:t> </a:t>
            </a:r>
          </a:p>
          <a:p>
            <a:pPr marL="0" indent="0" algn="just" rtl="1">
              <a:lnSpc>
                <a:spcPct val="150000"/>
              </a:lnSpc>
              <a:buFont typeface="Arial" panose="020B0604020202020204" pitchFamily="34" charset="0"/>
              <a:buNone/>
            </a:pPr>
            <a:endParaRPr lang="ar" sz="1400" dirty="0">
              <a:latin typeface="Calibri" panose="020F0502020204030204" pitchFamily="34" charset="0"/>
              <a:cs typeface="Calibri" panose="020F0502020204030204" pitchFamily="34" charset="0"/>
            </a:endParaRPr>
          </a:p>
        </p:txBody>
      </p:sp>
      <p:pic>
        <p:nvPicPr>
          <p:cNvPr id="6" name="Graphic 5" descr="Two squares and a zigzag line">
            <a:extLst>
              <a:ext uri="{FF2B5EF4-FFF2-40B4-BE49-F238E27FC236}">
                <a16:creationId xmlns:a16="http://schemas.microsoft.com/office/drawing/2014/main" id="{409ECB9D-61B2-7CEA-3A8D-D84ACF3A7FC8}"/>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80795"/>
          <a:stretch/>
        </p:blipFill>
        <p:spPr>
          <a:xfrm rot="16200000">
            <a:off x="68964" y="5890460"/>
            <a:ext cx="878073" cy="4572000"/>
          </a:xfrm>
          <a:prstGeom prst="rect">
            <a:avLst/>
          </a:prstGeom>
        </p:spPr>
      </p:pic>
    </p:spTree>
    <p:extLst>
      <p:ext uri="{BB962C8B-B14F-4D97-AF65-F5344CB8AC3E}">
        <p14:creationId xmlns:p14="http://schemas.microsoft.com/office/powerpoint/2010/main" val="3276462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02523" y="197200"/>
            <a:ext cx="5915025" cy="1914702"/>
          </a:xfrm>
        </p:spPr>
        <p:txBody>
          <a:bodyPr/>
          <a:lstStyle/>
          <a:p>
            <a:pPr algn="r" rtl="1"/>
            <a:r>
              <a:rPr lang="ar" b="0" i="0" u="none" baseline="0" dirty="0">
                <a:solidFill>
                  <a:srgbClr val="0068F5"/>
                </a:solidFill>
              </a:rPr>
              <a:t>مرحلة 5 - مرحلة التنفيذ المستقل</a:t>
            </a:r>
            <a:br>
              <a:rPr lang="ar" dirty="0">
                <a:solidFill>
                  <a:srgbClr val="2DBDD6"/>
                </a:solidFill>
              </a:rPr>
            </a:br>
            <a:r>
              <a:rPr lang="ar" sz="1800" b="0" i="0" u="none" baseline="0" dirty="0"/>
              <a:t>نجرّب معًا</a:t>
            </a:r>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02523" y="1775543"/>
            <a:ext cx="5915025" cy="8130457"/>
          </a:xfrm>
        </p:spPr>
        <p:txBody>
          <a:bodyPr>
            <a:noAutofit/>
          </a:bodyPr>
          <a:lstStyle/>
          <a:p>
            <a:pPr marL="0" indent="0" algn="just" rtl="1">
              <a:lnSpc>
                <a:spcPct val="150000"/>
              </a:lnSpc>
              <a:buNone/>
            </a:pPr>
            <a:r>
              <a:rPr lang="ar" sz="1400" b="0" i="0" u="none" baseline="0" dirty="0">
                <a:ea typeface="Calibri" panose="020F0502020204030204" pitchFamily="34" charset="0"/>
              </a:rPr>
              <a:t>من أجل الاستمرار إلى مرحلة التنفيذ المستقل، وتحديد طريقة العمل الأفضل والأنسب للمشترك الذي أمامنا، </a:t>
            </a:r>
            <a:r>
              <a:rPr lang="ar" sz="1400" b="0" i="0" u="none" baseline="0" dirty="0">
                <a:solidFill>
                  <a:srgbClr val="0068F5"/>
                </a:solidFill>
                <a:ea typeface="Calibri" panose="020F0502020204030204" pitchFamily="34" charset="0"/>
              </a:rPr>
              <a:t>نستعين بـ 4 نماذج</a:t>
            </a:r>
            <a:r>
              <a:rPr lang="ar" sz="1400" b="0" i="0" u="none" baseline="0" dirty="0">
                <a:ea typeface="Calibri" panose="020F0502020204030204" pitchFamily="34" charset="0"/>
              </a:rPr>
              <a:t>. كل نموذج يمثّل شخصية مميزة تصل إلينا لغرض المرافقة، وسيناريو ممكنًا شائعًا في مرافقة هذه الشخصية. بعد أن تقرؤوا كل وصف حالة، بإمكانكم الاستعانة بالمسار المقترَح في الدليل لبناء مسار وخطة العمل مع المشترك.</a:t>
            </a:r>
          </a:p>
          <a:p>
            <a:pPr marL="0" indent="0" algn="just" rtl="1">
              <a:lnSpc>
                <a:spcPct val="150000"/>
              </a:lnSpc>
              <a:buNone/>
            </a:pPr>
            <a:r>
              <a:rPr lang="ar" sz="1400" b="0" i="0" u="none" baseline="0" dirty="0">
                <a:solidFill>
                  <a:srgbClr val="0068F5"/>
                </a:solidFill>
                <a:ea typeface="Calibri" panose="020F0502020204030204" pitchFamily="34" charset="0"/>
              </a:rPr>
              <a:t>ماذا نفعل في مرحلة التطبيق:</a:t>
            </a:r>
          </a:p>
          <a:p>
            <a:pPr marL="0" indent="0" algn="just" rtl="1">
              <a:lnSpc>
                <a:spcPct val="150000"/>
              </a:lnSpc>
              <a:buNone/>
            </a:pPr>
            <a:r>
              <a:rPr lang="ar" sz="1400" b="0" i="0" u="none" baseline="0" dirty="0">
                <a:solidFill>
                  <a:srgbClr val="0068F5"/>
                </a:solidFill>
                <a:ea typeface="Calibri" panose="020F0502020204030204" pitchFamily="34" charset="0"/>
              </a:rPr>
              <a:t>1</a:t>
            </a:r>
            <a:r>
              <a:rPr lang="ar" sz="1400" b="0" i="0" u="none" baseline="0" dirty="0">
                <a:solidFill>
                  <a:srgbClr val="00C1DE"/>
                </a:solidFill>
                <a:ea typeface="Calibri" panose="020F0502020204030204" pitchFamily="34" charset="0"/>
              </a:rPr>
              <a:t>.</a:t>
            </a:r>
            <a:r>
              <a:rPr lang="ar" sz="1400" b="0" i="0" u="none" baseline="0" dirty="0">
                <a:ea typeface="Calibri" panose="020F0502020204030204" pitchFamily="34" charset="0"/>
              </a:rPr>
              <a:t> نحدد موضوع العمل عبر الموقع، الذي نريد الاستفسار عنه مع المشترك. لهذا الغرض، يمكننا الاستعانة بوصف النماذج.</a:t>
            </a:r>
          </a:p>
          <a:p>
            <a:pPr marL="0" indent="0" algn="just" rtl="1">
              <a:lnSpc>
                <a:spcPct val="150000"/>
              </a:lnSpc>
              <a:buNone/>
            </a:pPr>
            <a:r>
              <a:rPr lang="ar" sz="1400" b="0" i="0" u="none" baseline="0" dirty="0">
                <a:solidFill>
                  <a:srgbClr val="0068F5"/>
                </a:solidFill>
                <a:ea typeface="Calibri" panose="020F0502020204030204" pitchFamily="34" charset="0"/>
              </a:rPr>
              <a:t>2</a:t>
            </a:r>
            <a:r>
              <a:rPr lang="ar" sz="1400" b="0" i="0" u="none" baseline="0" dirty="0">
                <a:ea typeface="Calibri" panose="020F0502020204030204" pitchFamily="34" charset="0"/>
              </a:rPr>
              <a:t>. نقرر ما إذا كنّا سنوجّه المشترك للعمل المستقل أو مرافقته في ذلك.</a:t>
            </a:r>
          </a:p>
          <a:p>
            <a:pPr marL="0" indent="0" algn="just" rtl="1">
              <a:lnSpc>
                <a:spcPct val="150000"/>
              </a:lnSpc>
              <a:buNone/>
            </a:pPr>
            <a:r>
              <a:rPr lang="ar" sz="1400" b="0" i="0" u="none" baseline="0" dirty="0">
                <a:ea typeface="Calibri" panose="020F0502020204030204" pitchFamily="34" charset="0"/>
              </a:rPr>
              <a:t>كيف نقرّر؟ بحسب المهارات الرقمية ومدى تركيب المهمة.</a:t>
            </a:r>
          </a:p>
          <a:p>
            <a:pPr marL="0" indent="0" algn="just" rtl="1">
              <a:lnSpc>
                <a:spcPct val="150000"/>
              </a:lnSpc>
              <a:buNone/>
            </a:pPr>
            <a:r>
              <a:rPr lang="ar" sz="1400" b="0" i="0" u="none" baseline="0" dirty="0">
                <a:ea typeface="Calibri" panose="020F0502020204030204" pitchFamily="34" charset="0"/>
              </a:rPr>
              <a:t>نوصي بعدم التنازل عن إعطاء مهام صغيرة للعمل المستقل، بهدف تطوير مهارات المشترك: المهارات الرقمية، التعلم الذاتي وغيرها.</a:t>
            </a:r>
          </a:p>
          <a:p>
            <a:pPr marL="0" indent="0" algn="just" rtl="1">
              <a:lnSpc>
                <a:spcPct val="150000"/>
              </a:lnSpc>
              <a:buNone/>
            </a:pPr>
            <a:r>
              <a:rPr lang="ar" sz="1400" b="0" i="0" u="none" baseline="0" dirty="0">
                <a:solidFill>
                  <a:srgbClr val="0068F5"/>
                </a:solidFill>
                <a:ea typeface="Calibri" panose="020F0502020204030204" pitchFamily="34" charset="0"/>
              </a:rPr>
              <a:t>3</a:t>
            </a:r>
            <a:r>
              <a:rPr lang="ar" sz="1400" b="0" i="0" u="none" baseline="0" dirty="0">
                <a:solidFill>
                  <a:srgbClr val="00C1DE"/>
                </a:solidFill>
                <a:ea typeface="Calibri" panose="020F0502020204030204" pitchFamily="34" charset="0"/>
              </a:rPr>
              <a:t>. </a:t>
            </a:r>
            <a:r>
              <a:rPr lang="ar" sz="1400" b="0" i="0" u="none" baseline="0" dirty="0">
                <a:ea typeface="Calibri" panose="020F0502020204030204" pitchFamily="34" charset="0"/>
              </a:rPr>
              <a:t>إذا تلقّى المشترك مهمة للتنفيذ بشكل مستقل:  </a:t>
            </a:r>
          </a:p>
          <a:p>
            <a:pPr marL="0" indent="0" algn="just" rtl="1">
              <a:lnSpc>
                <a:spcPct val="150000"/>
              </a:lnSpc>
              <a:buNone/>
            </a:pPr>
            <a:r>
              <a:rPr lang="ar" sz="1400" b="0" i="0" u="none" baseline="0" dirty="0">
                <a:ea typeface="Calibri" panose="020F0502020204030204" pitchFamily="34" charset="0"/>
              </a:rPr>
              <a:t>نتأكد من أن المشترك يملك المعرفة التقنية المطلوبة للتنفيذ. </a:t>
            </a:r>
          </a:p>
          <a:p>
            <a:pPr marL="0" indent="0" algn="just" rtl="1">
              <a:lnSpc>
                <a:spcPct val="150000"/>
              </a:lnSpc>
              <a:buNone/>
            </a:pPr>
            <a:r>
              <a:rPr lang="ar" sz="1400" b="0" i="0" u="none" baseline="0" dirty="0">
                <a:ea typeface="Calibri" panose="020F0502020204030204" pitchFamily="34" charset="0"/>
              </a:rPr>
              <a:t>نتأكد من أن المهمة واضحة له: ما المطلوب منه أن يفعله، وفي أي إطار زمني.</a:t>
            </a:r>
          </a:p>
          <a:p>
            <a:pPr marL="0" indent="0" algn="just" rtl="1">
              <a:lnSpc>
                <a:spcPct val="150000"/>
              </a:lnSpc>
              <a:buNone/>
            </a:pPr>
            <a:r>
              <a:rPr lang="ar" sz="1400" b="0" i="0" u="none" baseline="0" dirty="0">
                <a:solidFill>
                  <a:srgbClr val="0068F5"/>
                </a:solidFill>
                <a:ea typeface="Calibri" panose="020F0502020204030204" pitchFamily="34" charset="0"/>
              </a:rPr>
              <a:t>4</a:t>
            </a:r>
            <a:r>
              <a:rPr lang="ar" sz="1400" b="0" i="0" u="none" baseline="0" dirty="0">
                <a:ea typeface="Calibri" panose="020F0502020204030204" pitchFamily="34" charset="0"/>
              </a:rPr>
              <a:t>. بعد تنفيذ المهمة: نراجع المهمة معًا، ونُجري جلسة تأمّل لكي نعرف كيف يمكننا مساعدة المشترك في التعرّف على المهارات الجديدو واستخدام الموقع. بالإضافة، من المهم إبراز نجاحات المشترك والقيمة المضافة التي اكتسبها من الممارسة </a:t>
            </a:r>
            <a:r>
              <a:rPr lang="ar" sz="1400" b="0" i="0" u="none" kern="100" baseline="0" dirty="0">
                <a:effectLst/>
                <a:ea typeface="Alef" panose="00000500000000000000" pitchFamily="2" charset="-79"/>
              </a:rPr>
              <a:t>للتوسّع في التأمّل، بما في ذلك الاطلاع على أفكار لأسئلة خلال سيرورة العمل </a:t>
            </a:r>
            <a:r>
              <a:rPr lang="ar" sz="1400" b="1" i="0" u="none" kern="100" baseline="0" dirty="0">
                <a:effectLst/>
                <a:ea typeface="Alef" panose="00000500000000000000" pitchFamily="2" charset="-79"/>
              </a:rPr>
              <a:t>(ملحق أ) </a:t>
            </a:r>
            <a:endParaRPr lang="ar" sz="1400" b="1" kern="100" dirty="0">
              <a:effectLst/>
              <a:ea typeface="DengXian" panose="02010600030101010101" pitchFamily="2" charset="-122"/>
            </a:endParaRPr>
          </a:p>
          <a:p>
            <a:pPr marL="0" indent="0" algn="just" rtl="1">
              <a:lnSpc>
                <a:spcPct val="150000"/>
              </a:lnSpc>
              <a:buNone/>
            </a:pPr>
            <a:endParaRPr lang="ar" sz="1400" dirty="0"/>
          </a:p>
          <a:p>
            <a:pPr marL="0" indent="0" algn="just" rtl="1">
              <a:lnSpc>
                <a:spcPct val="150000"/>
              </a:lnSpc>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24</a:t>
            </a:fld>
            <a:endParaRPr lang="ar" dirty="0"/>
          </a:p>
        </p:txBody>
      </p:sp>
      <p:sp>
        <p:nvSpPr>
          <p:cNvPr id="5" name="Rectangle: Rounded Corners 4">
            <a:hlinkClick r:id="" action="ppaction://noaction"/>
            <a:extLst>
              <a:ext uri="{FF2B5EF4-FFF2-40B4-BE49-F238E27FC236}">
                <a16:creationId xmlns:a16="http://schemas.microsoft.com/office/drawing/2014/main" id="{ADD30EDF-176D-4363-1E14-B2DF9A18496E}"/>
              </a:ext>
            </a:extLst>
          </p:cNvPr>
          <p:cNvSpPr/>
          <p:nvPr/>
        </p:nvSpPr>
        <p:spPr>
          <a:xfrm>
            <a:off x="540452" y="8933424"/>
            <a:ext cx="980268" cy="247973"/>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 sz="1400" b="0" i="0" u="none" kern="100" baseline="0" dirty="0">
                <a:solidFill>
                  <a:srgbClr val="143B67"/>
                </a:solidFill>
                <a:effectLst/>
                <a:latin typeface="Calibri" panose="020F0502020204030204" pitchFamily="34" charset="0"/>
                <a:ea typeface="DengXian" panose="02010600030101010101" pitchFamily="2" charset="-122"/>
                <a:cs typeface="Calibri" panose="020F0502020204030204" pitchFamily="34" charset="0"/>
                <a:hlinkClick r:id="rId4" action="ppaction://hlinksldjump"/>
              </a:rPr>
              <a:t>اضغطوا هنا</a:t>
            </a:r>
            <a:endParaRPr lang="ar" sz="1400" dirty="0">
              <a:solidFill>
                <a:srgbClr val="143B6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3542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02523" y="197200"/>
            <a:ext cx="5915025" cy="1914702"/>
          </a:xfrm>
        </p:spPr>
        <p:txBody>
          <a:bodyPr/>
          <a:lstStyle/>
          <a:p>
            <a:pPr algn="r" rtl="1"/>
            <a:r>
              <a:rPr lang="ar" b="0" i="0" u="none" baseline="0" dirty="0">
                <a:solidFill>
                  <a:srgbClr val="0068F5"/>
                </a:solidFill>
              </a:rPr>
              <a:t>من هي نماذجنا؟</a:t>
            </a:r>
            <a:br>
              <a:rPr lang="ar" dirty="0">
                <a:solidFill>
                  <a:srgbClr val="2DBDD6"/>
                </a:solidFill>
              </a:rPr>
            </a:br>
            <a:r>
              <a:rPr lang="ar" sz="2800" b="0" i="0" u="none" baseline="0" dirty="0"/>
              <a:t> نماذج عفوداتا الـ 4</a:t>
            </a:r>
            <a:endParaRPr lang="ar" dirty="0"/>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34975" y="1950303"/>
            <a:ext cx="5915025" cy="7392693"/>
          </a:xfrm>
        </p:spPr>
        <p:txBody>
          <a:bodyPr>
            <a:noAutofit/>
          </a:bodyPr>
          <a:lstStyle/>
          <a:p>
            <a:pPr marL="0" indent="0" algn="just" rtl="1">
              <a:lnSpc>
                <a:spcPct val="150000"/>
              </a:lnSpc>
              <a:spcAft>
                <a:spcPts val="800"/>
              </a:spcAft>
              <a:buNone/>
            </a:pPr>
            <a:r>
              <a:rPr lang="ar" sz="1800" b="0" i="0" u="none" baseline="0" dirty="0">
                <a:solidFill>
                  <a:srgbClr val="0068F5"/>
                </a:solidFill>
                <a:ea typeface="Calibri" panose="020F0502020204030204" pitchFamily="34" charset="0"/>
              </a:rPr>
              <a:t> </a:t>
            </a:r>
            <a:r>
              <a:rPr lang="ar" sz="1800" b="1" i="0" u="none" kern="100" baseline="0" dirty="0">
                <a:solidFill>
                  <a:srgbClr val="0068F5"/>
                </a:solidFill>
                <a:effectLst/>
                <a:ea typeface="Alef" panose="00000500000000000000" pitchFamily="2" charset="-79"/>
              </a:rPr>
              <a:t>1</a:t>
            </a:r>
            <a:r>
              <a:rPr lang="ar" sz="1800" b="0" i="0" u="none" kern="100" baseline="0" dirty="0">
                <a:solidFill>
                  <a:srgbClr val="0068F5"/>
                </a:solidFill>
                <a:effectLst/>
                <a:ea typeface="Alef" panose="00000500000000000000" pitchFamily="2" charset="-79"/>
              </a:rPr>
              <a:t>. الباحث عن عمل الذي "يعرف بالضبط عمّا يبحث"..</a:t>
            </a:r>
            <a:endParaRPr lang="ar" sz="1800" kern="100" dirty="0">
              <a:solidFill>
                <a:srgbClr val="0068F5"/>
              </a:solidFill>
              <a:effectLst/>
              <a:ea typeface="DengXian" panose="02010600030101010101" pitchFamily="2" charset="-122"/>
            </a:endParaRPr>
          </a:p>
          <a:p>
            <a:pPr marL="0" indent="0" algn="just" rtl="1">
              <a:lnSpc>
                <a:spcPct val="150000"/>
              </a:lnSpc>
              <a:spcAft>
                <a:spcPts val="800"/>
              </a:spcAft>
              <a:buNone/>
            </a:pPr>
            <a:r>
              <a:rPr lang="ar" sz="1400" b="0" i="0" u="none" kern="100" baseline="0" dirty="0">
                <a:effectLst/>
                <a:ea typeface="Alef" panose="00000500000000000000" pitchFamily="2" charset="-79"/>
              </a:rPr>
              <a:t>تعرفوا على روس غيلر</a:t>
            </a:r>
          </a:p>
          <a:p>
            <a:pPr marL="0" indent="0" algn="just" rtl="1">
              <a:lnSpc>
                <a:spcPct val="150000"/>
              </a:lnSpc>
              <a:spcAft>
                <a:spcPts val="800"/>
              </a:spcAft>
              <a:buNone/>
            </a:pPr>
            <a:r>
              <a:rPr lang="ar" sz="1400" b="0" i="0" u="none" kern="100" baseline="0" dirty="0">
                <a:effectLst/>
                <a:ea typeface="Alef" panose="00000500000000000000" pitchFamily="2" charset="-79"/>
              </a:rPr>
              <a:t>في الأربعينيات من عمره. محاضِر سابق </a:t>
            </a:r>
            <a:r>
              <a:rPr lang="ar" sz="1400" b="0" i="0" u="none" kern="100" baseline="0" dirty="0">
                <a:effectLst/>
                <a:ea typeface="DengXian" panose="02010600030101010101" pitchFamily="2" charset="-122"/>
              </a:rPr>
              <a:t>قرّر</a:t>
            </a:r>
            <a:r>
              <a:rPr lang="ar" sz="1400" b="0" i="0" u="none" kern="100" baseline="0" dirty="0">
                <a:effectLst/>
                <a:ea typeface="Alef" panose="00000500000000000000" pitchFamily="2" charset="-79"/>
              </a:rPr>
              <a:t> أنه سيهاجر إلى إسرائيل ويستمر في التدريس. يريد العمل في مجال التربية والاندماج في جهاز التربية والتعليم والاستمرار في التدريس. معني جدًا بأن يكون معلمًا في الثانوية.</a:t>
            </a:r>
            <a:r>
              <a:rPr lang="ar" sz="1400" b="0" i="0" u="none" kern="100" baseline="0" dirty="0">
                <a:effectLst/>
                <a:ea typeface="DengXian" panose="02010600030101010101" pitchFamily="2" charset="-122"/>
              </a:rPr>
              <a:t> </a:t>
            </a:r>
            <a:endParaRPr lang="ar" sz="1400" kern="100" dirty="0">
              <a:effectLst/>
              <a:ea typeface="DengXian" panose="02010600030101010101" pitchFamily="2" charset="-122"/>
            </a:endParaRPr>
          </a:p>
          <a:p>
            <a:pPr marL="0" indent="0" algn="r" rtl="1">
              <a:lnSpc>
                <a:spcPct val="150000"/>
              </a:lnSpc>
              <a:spcAft>
                <a:spcPts val="800"/>
              </a:spcAft>
              <a:buNone/>
            </a:pPr>
            <a:r>
              <a:rPr lang="ar" sz="1400" b="0" i="0" u="none" kern="100" baseline="0" dirty="0">
                <a:effectLst/>
                <a:ea typeface="Alef" panose="00000500000000000000" pitchFamily="2" charset="-79"/>
              </a:rPr>
              <a:t>يتميز هذا المشترك بهدف دقيق: إيجاد عمل في مجال دقيق. نتوجه للموقع ونحن نعرف بالضبط ما سنبحث عنه.</a:t>
            </a:r>
            <a:endParaRPr lang="ar" sz="1400" kern="100" dirty="0">
              <a:effectLst/>
              <a:ea typeface="DengXian" panose="02010600030101010101" pitchFamily="2" charset="-122"/>
            </a:endParaRPr>
          </a:p>
          <a:p>
            <a:pPr marL="0" indent="0" algn="r" rtl="1">
              <a:lnSpc>
                <a:spcPct val="150000"/>
              </a:lnSpc>
              <a:spcAft>
                <a:spcPts val="800"/>
              </a:spcAft>
              <a:buNone/>
            </a:pPr>
            <a:r>
              <a:rPr lang="ar" sz="1400" b="0" i="0" u="none" kern="100" baseline="0" dirty="0">
                <a:solidFill>
                  <a:srgbClr val="0068F5"/>
                </a:solidFill>
                <a:effectLst/>
                <a:ea typeface="Alef" panose="00000500000000000000" pitchFamily="2" charset="-79"/>
              </a:rPr>
              <a:t>ما هي الطريقة الأفضل لتصفّح الموقع مع المشترك؟</a:t>
            </a:r>
            <a:endParaRPr lang="ar" sz="1400" kern="100" dirty="0">
              <a:solidFill>
                <a:srgbClr val="0068F5"/>
              </a:solidFill>
              <a:effectLst/>
              <a:ea typeface="DengXian" panose="02010600030101010101" pitchFamily="2" charset="-122"/>
            </a:endParaRPr>
          </a:p>
          <a:p>
            <a:pPr algn="just" rtl="1">
              <a:lnSpc>
                <a:spcPct val="150000"/>
              </a:lnSpc>
              <a:spcAft>
                <a:spcPts val="800"/>
              </a:spcAft>
              <a:buFont typeface="Wingdings" panose="05000000000000000000" pitchFamily="2" charset="2"/>
              <a:buChar char="q"/>
            </a:pPr>
            <a:r>
              <a:rPr lang="ar" sz="1400" b="0" i="0" u="none" kern="100" baseline="0" dirty="0">
                <a:effectLst/>
                <a:ea typeface="DengXian" panose="02010600030101010101" pitchFamily="2" charset="-122"/>
              </a:rPr>
              <a:t>     </a:t>
            </a:r>
            <a:r>
              <a:rPr lang="ar" sz="1400" b="0" i="0" u="none" kern="100" baseline="0" dirty="0">
                <a:effectLst/>
                <a:ea typeface="Alef" panose="00000500000000000000" pitchFamily="2" charset="-79"/>
              </a:rPr>
              <a:t>من المفضل البدء بالبحث الحر في الموقع</a:t>
            </a:r>
            <a:endParaRPr lang="ar" sz="1400" kern="100" dirty="0">
              <a:effectLst/>
              <a:ea typeface="DengXian" panose="02010600030101010101" pitchFamily="2" charset="-122"/>
            </a:endParaRPr>
          </a:p>
          <a:p>
            <a:pPr marL="0" indent="0" algn="just" rtl="1">
              <a:lnSpc>
                <a:spcPct val="150000"/>
              </a:lnSpc>
              <a:spcAft>
                <a:spcPts val="800"/>
              </a:spcAft>
              <a:buNone/>
            </a:pPr>
            <a:endParaRPr lang="ar" sz="1400" kern="100" dirty="0">
              <a:solidFill>
                <a:srgbClr val="143B67"/>
              </a:solidFill>
              <a:effectLst/>
              <a:ea typeface="Alef" panose="00000500000000000000" pitchFamily="2" charset="-79"/>
            </a:endParaRPr>
          </a:p>
          <a:p>
            <a:pPr marL="0" indent="0" algn="just" rtl="1">
              <a:lnSpc>
                <a:spcPct val="150000"/>
              </a:lnSpc>
              <a:spcAft>
                <a:spcPts val="800"/>
              </a:spcAft>
              <a:buNone/>
            </a:pPr>
            <a:r>
              <a:rPr lang="ar" sz="1400" b="0" i="0" u="none" kern="100" baseline="0" dirty="0">
                <a:solidFill>
                  <a:srgbClr val="0068F5"/>
                </a:solidFill>
                <a:effectLst/>
                <a:ea typeface="Alef" panose="00000500000000000000" pitchFamily="2" charset="-79"/>
              </a:rPr>
              <a:t>على ماذا يمكننا التركيز مع مشترك كهذا بمساعدة الموقع؟ </a:t>
            </a:r>
            <a:endParaRPr lang="ar" sz="1400" kern="100" dirty="0">
              <a:solidFill>
                <a:srgbClr val="0068F5"/>
              </a:solidFill>
              <a:effectLst/>
              <a:ea typeface="DengXian" panose="02010600030101010101" pitchFamily="2" charset="-122"/>
            </a:endParaRPr>
          </a:p>
          <a:p>
            <a:pPr lvl="0" algn="just" rtl="1">
              <a:lnSpc>
                <a:spcPct val="150000"/>
              </a:lnSpc>
              <a:spcAft>
                <a:spcPts val="800"/>
              </a:spcAft>
              <a:buFont typeface="Wingdings" panose="05000000000000000000" pitchFamily="2" charset="2"/>
              <a:buChar char="q"/>
            </a:pPr>
            <a:r>
              <a:rPr lang="ar" sz="1400" b="0" i="0" u="none" kern="100" baseline="0" dirty="0">
                <a:effectLst/>
                <a:ea typeface="Alef" panose="00000500000000000000" pitchFamily="2" charset="-79"/>
              </a:rPr>
              <a:t>نصائح للبحث العام في الموقع</a:t>
            </a:r>
            <a:endParaRPr lang="ar" sz="1400" kern="100" dirty="0">
              <a:effectLst/>
              <a:ea typeface="Noto Sans Symbols"/>
            </a:endParaRPr>
          </a:p>
          <a:p>
            <a:pPr lvl="0" algn="just" rtl="1">
              <a:lnSpc>
                <a:spcPct val="150000"/>
              </a:lnSpc>
              <a:spcAft>
                <a:spcPts val="800"/>
              </a:spcAft>
              <a:buFont typeface="Wingdings" panose="05000000000000000000" pitchFamily="2" charset="2"/>
              <a:buChar char="q"/>
            </a:pPr>
            <a:r>
              <a:rPr lang="ar" sz="1400" b="0" i="0" u="none" kern="100" baseline="0" dirty="0">
                <a:effectLst/>
                <a:ea typeface="Alef" panose="00000500000000000000" pitchFamily="2" charset="-79"/>
              </a:rPr>
              <a:t>يمكننا الدخول معًا إلى نتائج المعلّم - صفحة المهنة، صفحة مجال العمل</a:t>
            </a:r>
            <a:endParaRPr lang="ar" sz="1400" kern="100" dirty="0">
              <a:effectLst/>
              <a:ea typeface="Noto Sans Symbols"/>
            </a:endParaRPr>
          </a:p>
          <a:p>
            <a:pPr algn="r" rtl="1">
              <a:lnSpc>
                <a:spcPct val="150000"/>
              </a:lnSpc>
              <a:buFont typeface="Wingdings" panose="05000000000000000000" pitchFamily="2" charset="2"/>
              <a:buChar char="q"/>
            </a:pPr>
            <a:r>
              <a:rPr lang="ar" sz="1400" b="0" i="0" u="none" baseline="0" dirty="0">
                <a:effectLst/>
                <a:ea typeface="Alef" panose="00000500000000000000" pitchFamily="2" charset="-79"/>
              </a:rPr>
              <a:t> الرسوم البيانية - التقسيمات بين الرسوم البيانية </a:t>
            </a: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25</a:t>
            </a:fld>
            <a:endParaRPr lang="ar" dirty="0"/>
          </a:p>
        </p:txBody>
      </p:sp>
    </p:spTree>
    <p:extLst>
      <p:ext uri="{BB962C8B-B14F-4D97-AF65-F5344CB8AC3E}">
        <p14:creationId xmlns:p14="http://schemas.microsoft.com/office/powerpoint/2010/main" val="371423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34975" y="710439"/>
            <a:ext cx="5915025" cy="7392693"/>
          </a:xfrm>
        </p:spPr>
        <p:txBody>
          <a:bodyPr>
            <a:noAutofit/>
          </a:bodyPr>
          <a:lstStyle/>
          <a:p>
            <a:pPr marL="0" indent="0" algn="just" rtl="1">
              <a:lnSpc>
                <a:spcPct val="107000"/>
              </a:lnSpc>
              <a:spcAft>
                <a:spcPts val="800"/>
              </a:spcAft>
              <a:buNone/>
            </a:pPr>
            <a:r>
              <a:rPr lang="ar" sz="1800" b="1" i="0" u="none" baseline="0" dirty="0">
                <a:solidFill>
                  <a:srgbClr val="0068F5"/>
                </a:solidFill>
                <a:ea typeface="Calibri" panose="020F0502020204030204" pitchFamily="34" charset="0"/>
              </a:rPr>
              <a:t>2.  </a:t>
            </a:r>
            <a:r>
              <a:rPr lang="ar" sz="1800" b="0" i="0" u="none" baseline="0" dirty="0">
                <a:solidFill>
                  <a:srgbClr val="0068F5"/>
                </a:solidFill>
                <a:ea typeface="Calibri" panose="020F0502020204030204" pitchFamily="34" charset="0"/>
              </a:rPr>
              <a:t>الباحث عن عمل الذي "يعرف ما المهمّ بالنسبة له"...</a:t>
            </a:r>
          </a:p>
          <a:p>
            <a:pPr marL="0" indent="0" algn="just" rtl="1">
              <a:lnSpc>
                <a:spcPct val="107000"/>
              </a:lnSpc>
              <a:spcAft>
                <a:spcPts val="800"/>
              </a:spcAft>
              <a:buNone/>
            </a:pPr>
            <a:r>
              <a:rPr lang="ar" sz="1400" b="0" i="0" u="none" baseline="0" dirty="0">
                <a:ea typeface="Calibri" panose="020F0502020204030204" pitchFamily="34" charset="0"/>
              </a:rPr>
              <a:t>تعرفوا على ريتشل</a:t>
            </a:r>
          </a:p>
          <a:p>
            <a:pPr marL="0" indent="0" algn="just" rtl="1">
              <a:lnSpc>
                <a:spcPct val="107000"/>
              </a:lnSpc>
              <a:spcAft>
                <a:spcPts val="800"/>
              </a:spcAft>
              <a:buNone/>
            </a:pPr>
            <a:r>
              <a:rPr lang="ar" sz="1400" b="0" i="0" u="none" baseline="0" dirty="0">
                <a:ea typeface="Calibri" panose="020F0502020204030204" pitchFamily="34" charset="0"/>
              </a:rPr>
              <a:t>بعد عدة سنوات في مقهى الحيّ والعمل في مجال الأزياء، أدركت ريتشل أنه حان الوقت للتغيير. تبحث عن مكان عمل يتيح لها المجال للتعبير عن نفسها، لكنها لم تجد بعد وظيفة أحلامها. ما تعرفه بالتأكيد هو أنها تريد كسب ما لا يقل عن 5,000 شيكل في منطقة الشمال، وأن تعمل بوظيفة جزئية، مع أقل عدد ممكن من الساعات. غير حاصلة على لقب أكاديمي، بل على شهادة بجروت فقط. </a:t>
            </a:r>
          </a:p>
          <a:p>
            <a:pPr marL="0" indent="0" algn="just" rtl="1">
              <a:lnSpc>
                <a:spcPct val="107000"/>
              </a:lnSpc>
              <a:spcAft>
                <a:spcPts val="800"/>
              </a:spcAft>
              <a:buNone/>
            </a:pPr>
            <a:r>
              <a:rPr lang="ar" sz="1400" b="0" i="0" u="none" baseline="0" dirty="0">
                <a:ea typeface="Calibri" panose="020F0502020204030204" pitchFamily="34" charset="0"/>
              </a:rPr>
              <a:t>لدى المشتركة هدف مهني واضح، لكنها لا تركّز على مجال عمل معين. مع ذلك، لدى المشتركة معايير واضحة بخصوص ما تطمح لإيجاده في مجال العمل. </a:t>
            </a:r>
          </a:p>
          <a:p>
            <a:pPr marL="0" indent="0" algn="just" rtl="1">
              <a:lnSpc>
                <a:spcPct val="107000"/>
              </a:lnSpc>
              <a:spcAft>
                <a:spcPts val="800"/>
              </a:spcAft>
              <a:buNone/>
            </a:pPr>
            <a:r>
              <a:rPr lang="ar" sz="1400" b="0" i="0" u="none" baseline="0" dirty="0">
                <a:ea typeface="Calibri" panose="020F0502020204030204" pitchFamily="34" charset="0"/>
              </a:rPr>
              <a:t>أيّ أن ريتشل تعرف تفضيلاتها وميولها، ومن المحتمل أيضًا أنها تعرف اعتباراتها في اختيار الوظيفة. </a:t>
            </a:r>
          </a:p>
          <a:p>
            <a:pPr marL="0" indent="0" algn="just" rtl="1">
              <a:lnSpc>
                <a:spcPct val="107000"/>
              </a:lnSpc>
              <a:spcAft>
                <a:spcPts val="800"/>
              </a:spcAft>
              <a:buNone/>
            </a:pPr>
            <a:endParaRPr lang="ar" sz="1400" dirty="0"/>
          </a:p>
          <a:p>
            <a:pPr marL="0" indent="0" algn="just" rtl="1">
              <a:lnSpc>
                <a:spcPct val="107000"/>
              </a:lnSpc>
              <a:spcAft>
                <a:spcPts val="800"/>
              </a:spcAft>
              <a:buNone/>
            </a:pPr>
            <a:r>
              <a:rPr lang="ar" sz="1400" b="0" i="0" u="none" baseline="0" dirty="0">
                <a:solidFill>
                  <a:srgbClr val="0068F5"/>
                </a:solidFill>
                <a:ea typeface="Calibri" panose="020F0502020204030204" pitchFamily="34" charset="0"/>
              </a:rPr>
              <a:t>ماذا يمكننا أن نفعل مع هؤلاء المشتركين؟</a:t>
            </a:r>
          </a:p>
          <a:p>
            <a:pPr algn="just" rtl="1">
              <a:lnSpc>
                <a:spcPct val="107000"/>
              </a:lnSpc>
              <a:spcAft>
                <a:spcPts val="800"/>
              </a:spcAft>
              <a:buFont typeface="Wingdings" panose="05000000000000000000" pitchFamily="2" charset="2"/>
              <a:buChar char="q"/>
            </a:pPr>
            <a:r>
              <a:rPr lang="ar" sz="1400" b="0" i="0" u="none" baseline="0" dirty="0">
                <a:ea typeface="Calibri" panose="020F0502020204030204" pitchFamily="34" charset="0"/>
              </a:rPr>
              <a:t>مع مشترك كهذا، ندخل إلى قواعد المعطيات المختلفة</a:t>
            </a:r>
          </a:p>
          <a:p>
            <a:pPr algn="just" rtl="1">
              <a:lnSpc>
                <a:spcPct val="107000"/>
              </a:lnSpc>
              <a:spcAft>
                <a:spcPts val="800"/>
              </a:spcAft>
              <a:buFont typeface="Wingdings" panose="05000000000000000000" pitchFamily="2" charset="2"/>
              <a:buChar char="q"/>
            </a:pPr>
            <a:r>
              <a:rPr lang="ar" sz="1400" b="0" i="0" u="none" baseline="0" dirty="0">
                <a:ea typeface="Calibri" panose="020F0502020204030204" pitchFamily="34" charset="0"/>
              </a:rPr>
              <a:t>نطلب منه أن يفحص ما هي الاعتبارات الملائمة له، وأن يختارها</a:t>
            </a:r>
          </a:p>
          <a:p>
            <a:pPr algn="just" rtl="1">
              <a:lnSpc>
                <a:spcPct val="107000"/>
              </a:lnSpc>
              <a:spcAft>
                <a:spcPts val="800"/>
              </a:spcAft>
              <a:buFont typeface="Wingdings" panose="05000000000000000000" pitchFamily="2" charset="2"/>
              <a:buChar char="q"/>
            </a:pPr>
            <a:r>
              <a:rPr lang="ar" sz="1400" b="0" i="0" u="none" baseline="0" dirty="0">
                <a:ea typeface="Calibri" panose="020F0502020204030204" pitchFamily="34" charset="0"/>
              </a:rPr>
              <a:t>يمكننا تدقيق الاعتبارات والميول بمساعدة الموقع، نفحص اعتباراتها ويمكننا توسيعها/تقليصها بمساعدة المعايير المتوفرة على الموقع</a:t>
            </a:r>
          </a:p>
          <a:p>
            <a:pPr algn="just" rtl="1">
              <a:lnSpc>
                <a:spcPct val="107000"/>
              </a:lnSpc>
              <a:spcAft>
                <a:spcPts val="800"/>
              </a:spcAft>
              <a:buFont typeface="Wingdings" panose="05000000000000000000" pitchFamily="2" charset="2"/>
              <a:buChar char="q"/>
            </a:pPr>
            <a:r>
              <a:rPr lang="ar" sz="1400" b="0" i="0" u="none" baseline="0" dirty="0">
                <a:ea typeface="Calibri" panose="020F0502020204030204" pitchFamily="34" charset="0"/>
              </a:rPr>
              <a:t> هذا هو المكان المناسب للاستعانة بأداة بحث مجال العمل (التي يمكن إيجادها في الدورة الرقمية للمدرسة المهنية)</a:t>
            </a:r>
          </a:p>
          <a:p>
            <a:pPr algn="just" rtl="1">
              <a:lnSpc>
                <a:spcPct val="107000"/>
              </a:lnSpc>
              <a:spcAft>
                <a:spcPts val="800"/>
              </a:spcAft>
              <a:buFont typeface="Wingdings" panose="05000000000000000000" pitchFamily="2" charset="2"/>
              <a:buChar char="q"/>
            </a:pPr>
            <a:r>
              <a:rPr lang="ar" sz="1400" b="0" i="0" u="none" baseline="0" dirty="0">
                <a:ea typeface="Calibri" panose="020F0502020204030204" pitchFamily="34" charset="0"/>
              </a:rPr>
              <a:t>يمكن توجيه هذه المشتركة إلى استبيان هولاند، بهدف تدقيق وتوسيع الميول المهنية</a:t>
            </a:r>
          </a:p>
          <a:p>
            <a:pPr marL="0" indent="0" algn="just" rtl="1">
              <a:lnSpc>
                <a:spcPct val="107000"/>
              </a:lnSpc>
              <a:spcAft>
                <a:spcPts val="800"/>
              </a:spcAft>
              <a:buNone/>
            </a:pPr>
            <a:endParaRPr lang="ar" sz="1400" dirty="0"/>
          </a:p>
          <a:p>
            <a:pPr marL="0" indent="0" algn="just" rtl="1">
              <a:lnSpc>
                <a:spcPct val="107000"/>
              </a:lnSpc>
              <a:spcAft>
                <a:spcPts val="800"/>
              </a:spcAft>
              <a:buNone/>
            </a:pPr>
            <a:r>
              <a:rPr lang="ar" sz="1400" b="0" i="0" u="none" baseline="0" dirty="0">
                <a:ea typeface="Calibri" panose="020F0502020204030204" pitchFamily="34" charset="0"/>
              </a:rPr>
              <a:t> </a:t>
            </a:r>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26</a:t>
            </a:fld>
            <a:endParaRPr lang="ar" dirty="0"/>
          </a:p>
        </p:txBody>
      </p:sp>
    </p:spTree>
    <p:extLst>
      <p:ext uri="{BB962C8B-B14F-4D97-AF65-F5344CB8AC3E}">
        <p14:creationId xmlns:p14="http://schemas.microsoft.com/office/powerpoint/2010/main" val="714621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34975" y="197200"/>
            <a:ext cx="5915025" cy="7392693"/>
          </a:xfrm>
        </p:spPr>
        <p:txBody>
          <a:bodyPr>
            <a:noAutofit/>
          </a:bodyPr>
          <a:lstStyle/>
          <a:p>
            <a:pPr marL="0" indent="0" algn="just" rtl="1">
              <a:lnSpc>
                <a:spcPct val="150000"/>
              </a:lnSpc>
              <a:spcAft>
                <a:spcPts val="800"/>
              </a:spcAft>
              <a:buNone/>
            </a:pPr>
            <a:endParaRPr lang="ar" sz="1400" dirty="0"/>
          </a:p>
          <a:p>
            <a:pPr marL="0" indent="0" algn="just" rtl="1">
              <a:lnSpc>
                <a:spcPct val="150000"/>
              </a:lnSpc>
              <a:spcAft>
                <a:spcPts val="800"/>
              </a:spcAft>
              <a:buNone/>
            </a:pPr>
            <a:r>
              <a:rPr lang="ar" sz="1800" b="1" i="0" u="none" baseline="0" dirty="0">
                <a:solidFill>
                  <a:srgbClr val="0068F5"/>
                </a:solidFill>
                <a:ea typeface="Calibri" panose="020F0502020204030204" pitchFamily="34" charset="0"/>
              </a:rPr>
              <a:t>3. </a:t>
            </a:r>
            <a:r>
              <a:rPr lang="ar" sz="1800" b="0" i="0" u="none" baseline="0" dirty="0">
                <a:solidFill>
                  <a:srgbClr val="0068F5"/>
                </a:solidFill>
                <a:ea typeface="Calibri" panose="020F0502020204030204" pitchFamily="34" charset="0"/>
              </a:rPr>
              <a:t>المشترك المرتبك - كلّ شيء ممكن </a:t>
            </a:r>
          </a:p>
          <a:p>
            <a:pPr marL="0" indent="0" algn="just" rtl="1">
              <a:lnSpc>
                <a:spcPct val="150000"/>
              </a:lnSpc>
              <a:spcAft>
                <a:spcPts val="800"/>
              </a:spcAft>
              <a:buNone/>
            </a:pPr>
            <a:r>
              <a:rPr lang="ar" sz="1400" b="0" i="0" u="none" baseline="0" dirty="0">
                <a:ea typeface="Calibri" panose="020F0502020204030204" pitchFamily="34" charset="0"/>
              </a:rPr>
              <a:t>تعرفوا على جوي</a:t>
            </a:r>
          </a:p>
          <a:p>
            <a:pPr marL="0" indent="0" algn="just" rtl="1">
              <a:lnSpc>
                <a:spcPct val="150000"/>
              </a:lnSpc>
              <a:spcAft>
                <a:spcPts val="800"/>
              </a:spcAft>
              <a:buNone/>
            </a:pPr>
            <a:r>
              <a:rPr lang="ar" sz="1400" b="0" i="0" u="none" baseline="0" dirty="0">
                <a:ea typeface="Calibri" panose="020F0502020204030204" pitchFamily="34" charset="0"/>
              </a:rPr>
              <a:t>جوي يواجه فترة محيّرة جدًا. منذ فترة الكورونا، لم ينجح في إيجاد عمل يستمر لأكثر من بضعة أيام. أدركَ أن سوق التمثيل لم يعد ملائمًا له، وبعد أن تعافى من الأزمة المهنية، أصرّ أن يبدأ من البداية، من الصفر! يسعده أيضًا أن يجد إمكانية أخرى لمجال عمله، ولا يستبعد إمكانية تغيير مهنته. </a:t>
            </a:r>
          </a:p>
          <a:p>
            <a:pPr marL="0" indent="0" algn="just" rtl="1">
              <a:lnSpc>
                <a:spcPct val="150000"/>
              </a:lnSpc>
              <a:spcAft>
                <a:spcPts val="800"/>
              </a:spcAft>
              <a:buNone/>
            </a:pPr>
            <a:r>
              <a:rPr lang="ar" sz="1400" b="0" i="0" u="none" baseline="0" dirty="0">
                <a:ea typeface="Calibri" panose="020F0502020204030204" pitchFamily="34" charset="0"/>
              </a:rPr>
              <a:t>يتميّز هذا المشترك بعدم قدرته على التركيز في هدفه. نفهم أن كل الإمكانيات متاحة أمامه: الدراسة والعمل. هذا المشترك بحاجة إلى طرف خيط من أجل معرفة وتحديد تفضيلاته، وإنشاء أسس لنفسه وإطلاعه على الاعتبارات الممكنة</a:t>
            </a:r>
          </a:p>
          <a:p>
            <a:pPr marL="0" indent="0" algn="just" rtl="1">
              <a:lnSpc>
                <a:spcPct val="150000"/>
              </a:lnSpc>
              <a:spcAft>
                <a:spcPts val="800"/>
              </a:spcAft>
              <a:buNone/>
            </a:pPr>
            <a:r>
              <a:rPr lang="ar" sz="1400" b="0" i="0" u="none" baseline="0" dirty="0">
                <a:solidFill>
                  <a:srgbClr val="0068F5"/>
                </a:solidFill>
                <a:ea typeface="Calibri" panose="020F0502020204030204" pitchFamily="34" charset="0"/>
              </a:rPr>
              <a:t>ماذا يمكننا أن نفعل مع مشترك كهذا؟</a:t>
            </a:r>
          </a:p>
          <a:p>
            <a:pPr marL="0" indent="0" algn="just" rtl="1">
              <a:lnSpc>
                <a:spcPct val="150000"/>
              </a:lnSpc>
              <a:spcAft>
                <a:spcPts val="800"/>
              </a:spcAft>
              <a:buNone/>
            </a:pPr>
            <a:r>
              <a:rPr lang="ar" sz="1400" b="0" i="0" u="none" baseline="0" dirty="0">
                <a:ea typeface="Calibri" panose="020F0502020204030204" pitchFamily="34" charset="0"/>
              </a:rPr>
              <a:t>نبدأ باستبيان هولاند، ونستمر في بحث الميول والقيم، ثم نستمر لبحث  مجالات العمل/مسارات الدراسة. </a:t>
            </a:r>
          </a:p>
          <a:p>
            <a:pPr marL="0" indent="0" algn="just" rtl="1">
              <a:lnSpc>
                <a:spcPct val="150000"/>
              </a:lnSpc>
              <a:spcAft>
                <a:spcPts val="800"/>
              </a:spcAft>
              <a:buNone/>
            </a:pPr>
            <a:r>
              <a:rPr lang="ar" sz="1400" b="0" i="0" u="none" baseline="0" dirty="0">
                <a:ea typeface="Calibri" panose="020F0502020204030204" pitchFamily="34" charset="0"/>
              </a:rPr>
              <a:t>يمكننا الاستعانة بأداة المستقبلات التسعة </a:t>
            </a:r>
            <a:r>
              <a:rPr lang="ar" sz="1400" b="1" i="0" u="none" baseline="0" dirty="0">
                <a:ea typeface="Calibri" panose="020F0502020204030204" pitchFamily="34" charset="0"/>
              </a:rPr>
              <a:t>(ملحق ب)</a:t>
            </a:r>
            <a:r>
              <a:rPr lang="ar" sz="1400" b="0" i="0" u="none" baseline="0" dirty="0">
                <a:ea typeface="Calibri" panose="020F0502020204030204" pitchFamily="34" charset="0"/>
              </a:rPr>
              <a:t> للنظر في نتائج اختبار هولاند. </a:t>
            </a:r>
          </a:p>
          <a:p>
            <a:pPr marL="0" indent="0" algn="just" rtl="1">
              <a:lnSpc>
                <a:spcPct val="150000"/>
              </a:lnSpc>
              <a:spcAft>
                <a:spcPts val="800"/>
              </a:spcAft>
              <a:buNone/>
            </a:pPr>
            <a:endParaRPr lang="ar" sz="1400" dirty="0"/>
          </a:p>
          <a:p>
            <a:pPr marL="0" indent="0" algn="just" rtl="1">
              <a:lnSpc>
                <a:spcPct val="150000"/>
              </a:lnSpc>
              <a:spcAft>
                <a:spcPts val="800"/>
              </a:spcAft>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27</a:t>
            </a:fld>
            <a:endParaRPr lang="ar" dirty="0"/>
          </a:p>
        </p:txBody>
      </p:sp>
      <p:pic>
        <p:nvPicPr>
          <p:cNvPr id="5" name="Picture 4" descr="Close-up of woman's hands typing and using a trackpad on a laptop with mug">
            <a:extLst>
              <a:ext uri="{FF2B5EF4-FFF2-40B4-BE49-F238E27FC236}">
                <a16:creationId xmlns:a16="http://schemas.microsoft.com/office/drawing/2014/main" id="{09162239-2AFD-087F-DCBF-890DBA07AB0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6513" y="7430132"/>
            <a:ext cx="6858000" cy="2743200"/>
          </a:xfrm>
          <a:prstGeom prst="rect">
            <a:avLst/>
          </a:prstGeom>
        </p:spPr>
      </p:pic>
      <p:sp>
        <p:nvSpPr>
          <p:cNvPr id="2" name="Rectangle: Rounded Corners 1">
            <a:hlinkClick r:id="" action="ppaction://noaction"/>
            <a:extLst>
              <a:ext uri="{FF2B5EF4-FFF2-40B4-BE49-F238E27FC236}">
                <a16:creationId xmlns:a16="http://schemas.microsoft.com/office/drawing/2014/main" id="{C8B104C6-F682-D9F2-FCA1-A68EED65D5E6}"/>
              </a:ext>
            </a:extLst>
          </p:cNvPr>
          <p:cNvSpPr/>
          <p:nvPr/>
        </p:nvSpPr>
        <p:spPr>
          <a:xfrm>
            <a:off x="2758698" y="6685267"/>
            <a:ext cx="1123923" cy="350964"/>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 sz="1400" b="0" i="0" u="none" baseline="0" dirty="0">
                <a:solidFill>
                  <a:srgbClr val="143B67"/>
                </a:solidFill>
                <a:latin typeface="Calibri" panose="020F0502020204030204" pitchFamily="34" charset="0"/>
                <a:cs typeface="Calibri" panose="020F0502020204030204" pitchFamily="34" charset="0"/>
                <a:hlinkClick r:id="rId5" action="ppaction://hlinksldjump"/>
              </a:rPr>
              <a:t>للأداة</a:t>
            </a:r>
            <a:endParaRPr lang="ar" sz="1400" dirty="0">
              <a:solidFill>
                <a:srgbClr val="143B6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619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34975" y="710439"/>
            <a:ext cx="5915025" cy="7392693"/>
          </a:xfrm>
        </p:spPr>
        <p:txBody>
          <a:bodyPr>
            <a:noAutofit/>
          </a:bodyPr>
          <a:lstStyle/>
          <a:p>
            <a:pPr marL="0" indent="0" algn="just" rtl="1">
              <a:lnSpc>
                <a:spcPct val="107000"/>
              </a:lnSpc>
              <a:spcAft>
                <a:spcPts val="800"/>
              </a:spcAft>
              <a:buNone/>
            </a:pPr>
            <a:endParaRPr lang="ar" sz="1400" dirty="0"/>
          </a:p>
          <a:p>
            <a:pPr marL="0" indent="0" algn="just" rtl="1">
              <a:lnSpc>
                <a:spcPct val="107000"/>
              </a:lnSpc>
              <a:spcAft>
                <a:spcPts val="800"/>
              </a:spcAft>
              <a:buNone/>
            </a:pPr>
            <a:r>
              <a:rPr lang="ar" sz="1800" b="1" i="0" u="none" baseline="0" dirty="0">
                <a:solidFill>
                  <a:srgbClr val="0068F5"/>
                </a:solidFill>
                <a:ea typeface="Calibri" panose="020F0502020204030204" pitchFamily="34" charset="0"/>
              </a:rPr>
              <a:t>4. </a:t>
            </a:r>
            <a:r>
              <a:rPr lang="ar" sz="1800" b="0" i="0" u="none" baseline="0" dirty="0">
                <a:solidFill>
                  <a:srgbClr val="0068F5"/>
                </a:solidFill>
                <a:ea typeface="Calibri" panose="020F0502020204030204" pitchFamily="34" charset="0"/>
              </a:rPr>
              <a:t>الباحث عن مسار دراسة </a:t>
            </a:r>
          </a:p>
          <a:p>
            <a:pPr marL="0" indent="0" algn="just" rtl="1">
              <a:lnSpc>
                <a:spcPct val="107000"/>
              </a:lnSpc>
              <a:spcAft>
                <a:spcPts val="800"/>
              </a:spcAft>
              <a:buNone/>
            </a:pPr>
            <a:r>
              <a:rPr lang="ar" sz="1400" b="0" i="0" u="none" baseline="0" dirty="0">
                <a:ea typeface="Calibri" panose="020F0502020204030204" pitchFamily="34" charset="0"/>
              </a:rPr>
              <a:t> تعرفوا على تشيندلر. فترة الكورونا كانت فترة مزدهرة بالنسبة لتشيندلر.</a:t>
            </a:r>
          </a:p>
          <a:p>
            <a:pPr marL="0" indent="0" algn="just" rtl="1">
              <a:lnSpc>
                <a:spcPct val="107000"/>
              </a:lnSpc>
              <a:spcAft>
                <a:spcPts val="800"/>
              </a:spcAft>
              <a:buNone/>
            </a:pPr>
            <a:r>
              <a:rPr lang="ar" sz="1400" b="0" i="0" u="none" baseline="0" dirty="0">
                <a:ea typeface="Calibri" panose="020F0502020204030204" pitchFamily="34" charset="0"/>
              </a:rPr>
              <a:t>لكن أزمة جيل الـ 20 وصلت، فقرر أنه حان الوقت لتعلم شيء جديد! وخوض مسيرة مهنية جديدة، شيّقة ومثيرة. لكن لكي لا يبدأ من الصفر تمامًا، فكّر أنّه من الأفضل له أن يتعلّم موضوعًا مرتبطًا بمجال الحاسوب. تشيندلر محتار بين مسارات التأهيل المهني - الدراسة في إحدى كليات المعهد الحكومي للتدريب في التكنولوجيا والعلوم، أو في كليات أخرى. الجامعة طبعًا هي إمكانية واردة بالنسبة له.</a:t>
            </a:r>
          </a:p>
          <a:p>
            <a:pPr marL="0" indent="0" algn="just" rtl="1">
              <a:lnSpc>
                <a:spcPct val="107000"/>
              </a:lnSpc>
              <a:spcAft>
                <a:spcPts val="800"/>
              </a:spcAft>
              <a:buNone/>
            </a:pPr>
            <a:r>
              <a:rPr lang="ar" sz="1400" b="0" i="0" u="none" baseline="0" dirty="0">
                <a:solidFill>
                  <a:srgbClr val="0068F5"/>
                </a:solidFill>
                <a:ea typeface="Calibri" panose="020F0502020204030204" pitchFamily="34" charset="0"/>
              </a:rPr>
              <a:t>ماذا يمكننا أن نفعل مع هذا المشترك:</a:t>
            </a:r>
          </a:p>
          <a:p>
            <a:pPr marL="0" indent="0" algn="just" rtl="1">
              <a:lnSpc>
                <a:spcPct val="107000"/>
              </a:lnSpc>
              <a:spcAft>
                <a:spcPts val="800"/>
              </a:spcAft>
              <a:buNone/>
            </a:pPr>
            <a:r>
              <a:rPr lang="ar" sz="1400" b="0" i="0" u="none" baseline="0" dirty="0">
                <a:ea typeface="Calibri" panose="020F0502020204030204" pitchFamily="34" charset="0"/>
              </a:rPr>
              <a:t>❑ البحث في كتالوج مسارات الدراسة</a:t>
            </a:r>
          </a:p>
          <a:p>
            <a:pPr marL="0" indent="0" algn="just" rtl="1">
              <a:lnSpc>
                <a:spcPct val="107000"/>
              </a:lnSpc>
              <a:spcAft>
                <a:spcPts val="800"/>
              </a:spcAft>
              <a:buNone/>
            </a:pPr>
            <a:r>
              <a:rPr lang="ar" sz="1400" b="0" i="0" u="none" baseline="0" dirty="0">
                <a:ea typeface="Calibri" panose="020F0502020204030204" pitchFamily="34" charset="0"/>
              </a:rPr>
              <a:t>❑ أنواع مسارات الدراسة والمقارنة بينها</a:t>
            </a:r>
          </a:p>
          <a:p>
            <a:pPr marL="0" indent="0" algn="just" rtl="1">
              <a:lnSpc>
                <a:spcPct val="107000"/>
              </a:lnSpc>
              <a:spcAft>
                <a:spcPts val="800"/>
              </a:spcAft>
              <a:buNone/>
            </a:pPr>
            <a:r>
              <a:rPr lang="ar" sz="1400" b="0" i="0" u="none" baseline="0" dirty="0">
                <a:ea typeface="Calibri" panose="020F0502020204030204" pitchFamily="34" charset="0"/>
              </a:rPr>
              <a:t>❑ عرض المقارنة - بين المسارات والمؤسسات</a:t>
            </a:r>
          </a:p>
          <a:p>
            <a:pPr marL="0" indent="0" algn="just" rtl="1">
              <a:lnSpc>
                <a:spcPct val="107000"/>
              </a:lnSpc>
              <a:spcAft>
                <a:spcPts val="800"/>
              </a:spcAft>
              <a:buNone/>
            </a:pPr>
            <a:r>
              <a:rPr lang="ar" sz="1400" b="0" i="0" u="none" baseline="0" dirty="0">
                <a:ea typeface="Calibri" panose="020F0502020204030204" pitchFamily="34" charset="0"/>
              </a:rPr>
              <a:t>نلفت انتباهكم: إذا لاحظنا أن المشترك يميل بالأساس إلى التأهيلات المهنية وليس إلى الدراسة الأكاديمية - يمكن أن ننصحه بالدخول إلى موقع Skill-IL أيضًا </a:t>
            </a:r>
            <a:endParaRPr lang="ar" sz="1400" dirty="0"/>
          </a:p>
          <a:p>
            <a:pPr marL="0" indent="0" algn="just" rtl="1">
              <a:lnSpc>
                <a:spcPct val="107000"/>
              </a:lnSpc>
              <a:spcAft>
                <a:spcPts val="800"/>
              </a:spcAft>
              <a:buNone/>
            </a:pPr>
            <a:endParaRPr lang="ar" sz="1400" dirty="0"/>
          </a:p>
          <a:p>
            <a:pPr marL="0" indent="0" algn="just" rtl="1">
              <a:lnSpc>
                <a:spcPct val="107000"/>
              </a:lnSpc>
              <a:spcAft>
                <a:spcPts val="800"/>
              </a:spcAft>
              <a:buNone/>
            </a:pPr>
            <a:endParaRPr lang="ar" sz="1400" dirty="0"/>
          </a:p>
          <a:p>
            <a:pPr marL="0" indent="0" algn="just" rtl="1">
              <a:lnSpc>
                <a:spcPct val="107000"/>
              </a:lnSpc>
              <a:spcAft>
                <a:spcPts val="800"/>
              </a:spcAft>
              <a:buNone/>
            </a:pPr>
            <a:r>
              <a:rPr lang="ar" sz="1400" b="0" i="0" u="none" baseline="0" dirty="0">
                <a:ea typeface="Calibri" panose="020F0502020204030204" pitchFamily="34" charset="0"/>
              </a:rPr>
              <a:t>موقع مبتكَر يتيح المجال بشكل ذكي، ملاءَم شخصيًا وسهل للحصول على معلومات محدّثة عن عالم التأهيلات المهنية في إسرائيل، وتلقّي توصيات لتأهيلات ملائمة ومعلومات حول إمكانيات الحصول على دعم في تمويل الدراسة والتوظيف في نهاية التأهيل.</a:t>
            </a:r>
          </a:p>
          <a:p>
            <a:pPr marL="0" indent="0" algn="just" rtl="1">
              <a:lnSpc>
                <a:spcPct val="107000"/>
              </a:lnSpc>
              <a:spcAft>
                <a:spcPts val="800"/>
              </a:spcAft>
              <a:buNone/>
            </a:pPr>
            <a:r>
              <a:rPr lang="ar" sz="1400" b="0" i="0" u="none" baseline="0" dirty="0">
                <a:ea typeface="Calibri" panose="020F0502020204030204" pitchFamily="34" charset="0"/>
              </a:rPr>
              <a:t>الموقع مجاني ومفتوح للجميع، ويشمل أكثر من 5,000 تأهيل مهني من نحو 180 مؤسسة تعليمية</a:t>
            </a:r>
            <a:r>
              <a:rPr lang="ar-SA" sz="1400" b="0" i="0" u="none" baseline="0" dirty="0">
                <a:ea typeface="Calibri" panose="020F0502020204030204" pitchFamily="34" charset="0"/>
              </a:rPr>
              <a:t>.</a:t>
            </a:r>
            <a:endParaRPr lang="ar" sz="1400" b="0" i="0" u="none" baseline="0" dirty="0">
              <a:ea typeface="Calibri" panose="020F0502020204030204" pitchFamily="34" charset="0"/>
            </a:endParaRPr>
          </a:p>
          <a:p>
            <a:pPr marL="0" indent="0" algn="just" rtl="1">
              <a:lnSpc>
                <a:spcPct val="107000"/>
              </a:lnSpc>
              <a:spcAft>
                <a:spcPts val="800"/>
              </a:spcAft>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28</a:t>
            </a:fld>
            <a:endParaRPr lang="ar" dirty="0"/>
          </a:p>
        </p:txBody>
      </p:sp>
      <p:pic>
        <p:nvPicPr>
          <p:cNvPr id="5" name="Picture 4" descr="Blank notebook and office supplies">
            <a:extLst>
              <a:ext uri="{FF2B5EF4-FFF2-40B4-BE49-F238E27FC236}">
                <a16:creationId xmlns:a16="http://schemas.microsoft.com/office/drawing/2014/main" id="{6256D23D-7336-D8FC-F581-45B1E3E848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6512" y="8103132"/>
            <a:ext cx="6858000" cy="4572000"/>
          </a:xfrm>
          <a:prstGeom prst="rect">
            <a:avLst/>
          </a:prstGeom>
        </p:spPr>
      </p:pic>
      <p:sp>
        <p:nvSpPr>
          <p:cNvPr id="2" name="Rectangle: Rounded Corners 1">
            <a:hlinkClick r:id="" action="ppaction://noaction"/>
            <a:extLst>
              <a:ext uri="{FF2B5EF4-FFF2-40B4-BE49-F238E27FC236}">
                <a16:creationId xmlns:a16="http://schemas.microsoft.com/office/drawing/2014/main" id="{F4C33E58-56AA-6426-91B0-D6062D0740FD}"/>
              </a:ext>
            </a:extLst>
          </p:cNvPr>
          <p:cNvSpPr/>
          <p:nvPr/>
        </p:nvSpPr>
        <p:spPr>
          <a:xfrm>
            <a:off x="3073595" y="5663548"/>
            <a:ext cx="980268" cy="247973"/>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 sz="1400" b="0" i="0" u="none" baseline="0" dirty="0">
                <a:solidFill>
                  <a:srgbClr val="143B67"/>
                </a:solidFill>
                <a:latin typeface="Calibri" panose="020F0502020204030204" pitchFamily="34" charset="0"/>
                <a:cs typeface="Calibri" panose="020F0502020204030204" pitchFamily="34" charset="0"/>
                <a:hlinkClick r:id="rId5"/>
              </a:rPr>
              <a:t>إلى الموقع</a:t>
            </a:r>
            <a:endParaRPr lang="ar" sz="1400" dirty="0">
              <a:solidFill>
                <a:srgbClr val="143B6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1688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32243" y="553372"/>
            <a:ext cx="5915025" cy="658740"/>
          </a:xfrm>
        </p:spPr>
        <p:txBody>
          <a:bodyPr>
            <a:noAutofit/>
          </a:bodyPr>
          <a:lstStyle/>
          <a:p>
            <a:pPr marL="0" indent="0" algn="just" rtl="1">
              <a:lnSpc>
                <a:spcPct val="150000"/>
              </a:lnSpc>
              <a:spcAft>
                <a:spcPts val="800"/>
              </a:spcAft>
              <a:buNone/>
            </a:pPr>
            <a:r>
              <a:rPr lang="ar" sz="1400" b="0" i="0" u="none" baseline="0" dirty="0">
                <a:ea typeface="Calibri" panose="020F0502020204030204" pitchFamily="34" charset="0"/>
              </a:rPr>
              <a:t>بعد أن مارس المشترك معنا استخدام الموقع، نفسح له المجال لتجربة عملية البحث بنفسه. يمكن القيام بذلك في البيت أو في المركز/البرنامج إذا لزم الأمر. من المهم في هذه المرحلة:</a:t>
            </a:r>
          </a:p>
          <a:p>
            <a:pPr marL="0" indent="0" algn="just" rtl="1">
              <a:lnSpc>
                <a:spcPct val="150000"/>
              </a:lnSpc>
              <a:spcAft>
                <a:spcPts val="800"/>
              </a:spcAft>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29</a:t>
            </a:fld>
            <a:endParaRPr lang="ar" dirty="0"/>
          </a:p>
        </p:txBody>
      </p:sp>
      <p:sp>
        <p:nvSpPr>
          <p:cNvPr id="2" name="Content Placeholder 2">
            <a:extLst>
              <a:ext uri="{FF2B5EF4-FFF2-40B4-BE49-F238E27FC236}">
                <a16:creationId xmlns:a16="http://schemas.microsoft.com/office/drawing/2014/main" id="{AA618B87-5958-994F-46E4-0E6ABDC7A585}"/>
              </a:ext>
            </a:extLst>
          </p:cNvPr>
          <p:cNvSpPr txBox="1">
            <a:spLocks/>
          </p:cNvSpPr>
          <p:nvPr/>
        </p:nvSpPr>
        <p:spPr>
          <a:xfrm>
            <a:off x="324034" y="2860158"/>
            <a:ext cx="5915025" cy="739269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lnSpc>
                <a:spcPct val="150000"/>
              </a:lnSpc>
              <a:spcAft>
                <a:spcPts val="800"/>
              </a:spcAft>
              <a:buFont typeface="Arial" panose="020B0604020202020204" pitchFamily="34" charset="0"/>
              <a:buNone/>
            </a:pPr>
            <a:endParaRPr lang="ar" sz="1400" dirty="0">
              <a:latin typeface="Calibri" panose="020F0502020204030204" pitchFamily="34" charset="0"/>
              <a:cs typeface="Calibri" panose="020F0502020204030204" pitchFamily="34" charset="0"/>
            </a:endParaRPr>
          </a:p>
          <a:p>
            <a:pPr marL="0" indent="0" algn="just" rtl="1">
              <a:lnSpc>
                <a:spcPct val="150000"/>
              </a:lnSpc>
              <a:spcAft>
                <a:spcPts val="800"/>
              </a:spcAft>
              <a:buFont typeface="Arial" panose="020B0604020202020204" pitchFamily="34" charset="0"/>
              <a:buNone/>
            </a:pPr>
            <a:r>
              <a:rPr lang="ar" sz="1400" b="0" i="0" u="none" baseline="0" dirty="0">
                <a:latin typeface="Calibri" panose="020F0502020204030204" pitchFamily="34" charset="0"/>
                <a:ea typeface="Calibri" panose="020F0502020204030204" pitchFamily="34" charset="0"/>
                <a:cs typeface="Calibri" panose="020F0502020204030204" pitchFamily="34" charset="0"/>
              </a:rPr>
              <a:t>إذا كان بالإمكان، شجّعوا المشترك على التعلم الاجتماعي: تنفيذ المهام بشكل مشترَك، عبر مجموعة واتساب، أو أي قناة مشتركة أخرى.  </a:t>
            </a:r>
          </a:p>
          <a:p>
            <a:pPr marL="0" indent="0" algn="just" rtl="1">
              <a:lnSpc>
                <a:spcPct val="150000"/>
              </a:lnSpc>
              <a:spcAft>
                <a:spcPts val="800"/>
              </a:spcAft>
              <a:buFont typeface="Arial" panose="020B0604020202020204" pitchFamily="34" charset="0"/>
              <a:buNone/>
            </a:pPr>
            <a:r>
              <a:rPr lang="ar" sz="1400" b="0" i="0" u="none" baseline="0" dirty="0">
                <a:latin typeface="Calibri" panose="020F0502020204030204" pitchFamily="34" charset="0"/>
                <a:ea typeface="Calibri" panose="020F0502020204030204" pitchFamily="34" charset="0"/>
                <a:cs typeface="Calibri" panose="020F0502020204030204" pitchFamily="34" charset="0"/>
              </a:rPr>
              <a:t>مهم - في كل مرحلة، يجب علينا أن نلائِم للمشترك البحث الأنسب له، بمراحل وجرعات صغيرة، وذلك إلى جانب تعزيز كفاءته وتشجيعه على الممارسة بنفسه.</a:t>
            </a:r>
          </a:p>
          <a:p>
            <a:pPr marL="0" indent="0" algn="just" rtl="1">
              <a:lnSpc>
                <a:spcPct val="150000"/>
              </a:lnSpc>
              <a:spcAft>
                <a:spcPts val="800"/>
              </a:spcAft>
              <a:buFont typeface="Arial" panose="020B0604020202020204" pitchFamily="34" charset="0"/>
              <a:buNone/>
            </a:pPr>
            <a:r>
              <a:rPr lang="ar" sz="1400" b="0" i="0" u="none" baseline="0" dirty="0">
                <a:latin typeface="Calibri" panose="020F0502020204030204" pitchFamily="34" charset="0"/>
                <a:ea typeface="Calibri" panose="020F0502020204030204" pitchFamily="34" charset="0"/>
                <a:cs typeface="Calibri" panose="020F0502020204030204" pitchFamily="34" charset="0"/>
              </a:rPr>
              <a:t>نصيحة - من المهم أن تكون المهام قصيرة، مركّزة، تدعم الأهداف المهنية وملائمة لما يسعى المشترك لتحقيقه، وأن يكون فيها تحدٍّ بدرجة معينة. يمكن أيضًا إضافة حافز لإكمال المهمة - نطلب من المشترك أن يحدد ماذا سيحدث إذا أكمل المهمة - أي نوع من المكافأة يمكن أن يحصل عليها مقابل التحدي. </a:t>
            </a:r>
          </a:p>
          <a:p>
            <a:pPr marL="0" indent="0" algn="just" rtl="1">
              <a:lnSpc>
                <a:spcPct val="150000"/>
              </a:lnSpc>
              <a:spcAft>
                <a:spcPts val="800"/>
              </a:spcAft>
              <a:buFont typeface="Arial" panose="020B0604020202020204" pitchFamily="34" charset="0"/>
              <a:buNone/>
            </a:pPr>
            <a:r>
              <a:rPr lang="ar" sz="1400" b="0" i="0" u="none" baseline="0" dirty="0">
                <a:latin typeface="Calibri" panose="020F0502020204030204" pitchFamily="34" charset="0"/>
                <a:ea typeface="Calibri" panose="020F0502020204030204" pitchFamily="34" charset="0"/>
                <a:cs typeface="Calibri" panose="020F0502020204030204" pitchFamily="34" charset="0"/>
              </a:rPr>
              <a:t>من الجدير بالذكر - يمكن إتمام أي عملية على الموقع بسهولة بواسطة جهاز الهاتف.</a:t>
            </a:r>
          </a:p>
          <a:p>
            <a:pPr marL="0" indent="0" algn="ctr" rtl="1">
              <a:lnSpc>
                <a:spcPct val="150000"/>
              </a:lnSpc>
              <a:spcAft>
                <a:spcPts val="800"/>
              </a:spcAft>
              <a:buFont typeface="Arial" panose="020B0604020202020204" pitchFamily="34" charset="0"/>
              <a:buNone/>
            </a:pPr>
            <a:r>
              <a:rPr lang="ar" sz="1400" b="0" i="0" u="none" baseline="0" dirty="0">
                <a:solidFill>
                  <a:srgbClr val="0068F5"/>
                </a:solidFill>
                <a:latin typeface="Calibri" panose="020F0502020204030204" pitchFamily="34" charset="0"/>
                <a:ea typeface="Calibri" panose="020F0502020204030204" pitchFamily="34" charset="0"/>
                <a:cs typeface="Calibri" panose="020F0502020204030204" pitchFamily="34" charset="0"/>
              </a:rPr>
              <a:t>فيما يلي أداة عمل تساعدكم في مرحلة التطبيق: جدول لجمع المعلومات من أجل اتخاذ قرار بخصوص المسار المهني، وجدول متابعة للمهام في سيرورة المرافقة.</a:t>
            </a:r>
          </a:p>
          <a:p>
            <a:pPr marL="0" indent="0" algn="just" rtl="1">
              <a:lnSpc>
                <a:spcPct val="150000"/>
              </a:lnSpc>
              <a:spcAft>
                <a:spcPts val="800"/>
              </a:spcAft>
              <a:buFont typeface="Arial" panose="020B0604020202020204" pitchFamily="34" charset="0"/>
              <a:buNone/>
            </a:pPr>
            <a:endParaRPr lang="ar" sz="1400" dirty="0">
              <a:latin typeface="Calibri" panose="020F0502020204030204" pitchFamily="34" charset="0"/>
              <a:cs typeface="Calibri" panose="020F0502020204030204" pitchFamily="34" charset="0"/>
            </a:endParaRPr>
          </a:p>
          <a:p>
            <a:pPr marL="0" indent="0" algn="just" rtl="1">
              <a:lnSpc>
                <a:spcPct val="150000"/>
              </a:lnSpc>
              <a:spcAft>
                <a:spcPts val="800"/>
              </a:spcAft>
              <a:buFont typeface="Arial" panose="020B0604020202020204" pitchFamily="34" charset="0"/>
              <a:buNone/>
            </a:pPr>
            <a:endParaRPr lang="ar" sz="1400" dirty="0">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1785EC25-EDB3-56A0-DB67-074119AD0909}"/>
              </a:ext>
            </a:extLst>
          </p:cNvPr>
          <p:cNvSpPr txBox="1">
            <a:spLocks/>
          </p:cNvSpPr>
          <p:nvPr/>
        </p:nvSpPr>
        <p:spPr>
          <a:xfrm>
            <a:off x="324034" y="1876449"/>
            <a:ext cx="5915025" cy="1281874"/>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lnSpc>
                <a:spcPct val="107000"/>
              </a:lnSpc>
              <a:spcAft>
                <a:spcPts val="800"/>
              </a:spcAft>
              <a:buFont typeface="Arial" panose="020B0604020202020204" pitchFamily="34" charset="0"/>
              <a:buNone/>
            </a:pPr>
            <a:r>
              <a:rPr lang="ar" sz="1400" b="0" i="0" u="none" baseline="0" dirty="0">
                <a:latin typeface="Calibri" panose="020F0502020204030204" pitchFamily="34" charset="0"/>
                <a:ea typeface="Calibri" panose="020F0502020204030204" pitchFamily="34" charset="0"/>
                <a:cs typeface="Calibri" panose="020F0502020204030204" pitchFamily="34" charset="0"/>
              </a:rPr>
              <a:t>1. أن نكون متاحين للمشتركين في حال كانت لديهم أي أسئلة.</a:t>
            </a:r>
          </a:p>
          <a:p>
            <a:pPr marL="0" indent="0" algn="just" rtl="1">
              <a:lnSpc>
                <a:spcPct val="107000"/>
              </a:lnSpc>
              <a:spcAft>
                <a:spcPts val="800"/>
              </a:spcAft>
              <a:buFont typeface="Arial" panose="020B0604020202020204" pitchFamily="34" charset="0"/>
              <a:buNone/>
            </a:pPr>
            <a:r>
              <a:rPr lang="ar" sz="1400" b="0" i="0" u="none" baseline="0" dirty="0">
                <a:latin typeface="Calibri" panose="020F0502020204030204" pitchFamily="34" charset="0"/>
                <a:ea typeface="Calibri" panose="020F0502020204030204" pitchFamily="34" charset="0"/>
                <a:cs typeface="Calibri" panose="020F0502020204030204" pitchFamily="34" charset="0"/>
              </a:rPr>
              <a:t>2. أن نعطي تقييمًا للمشترك على المهمة التي نفذها.</a:t>
            </a:r>
          </a:p>
          <a:p>
            <a:pPr marL="0" indent="0" algn="just" rtl="1">
              <a:lnSpc>
                <a:spcPct val="107000"/>
              </a:lnSpc>
              <a:spcAft>
                <a:spcPts val="800"/>
              </a:spcAft>
              <a:buFont typeface="Arial" panose="020B0604020202020204" pitchFamily="34" charset="0"/>
              <a:buNone/>
            </a:pPr>
            <a:r>
              <a:rPr lang="ar" sz="1400" b="0" i="0" u="none" baseline="0" dirty="0">
                <a:latin typeface="Calibri" panose="020F0502020204030204" pitchFamily="34" charset="0"/>
                <a:ea typeface="Calibri" panose="020F0502020204030204" pitchFamily="34" charset="0"/>
                <a:cs typeface="Calibri" panose="020F0502020204030204" pitchFamily="34" charset="0"/>
              </a:rPr>
              <a:t>3. أن نفسح له المجال لاستخدام الموقع بشكل مستقل، وأن نرافقه خلال الاستخدام.</a:t>
            </a:r>
            <a:endParaRPr lang="ar" sz="1400" dirty="0">
              <a:latin typeface="Calibri" panose="020F0502020204030204" pitchFamily="34" charset="0"/>
              <a:cs typeface="Calibri" panose="020F0502020204030204" pitchFamily="34" charset="0"/>
            </a:endParaRPr>
          </a:p>
          <a:p>
            <a:pPr marL="0" indent="0" algn="just" rtl="1">
              <a:lnSpc>
                <a:spcPct val="107000"/>
              </a:lnSpc>
              <a:spcAft>
                <a:spcPts val="800"/>
              </a:spcAft>
              <a:buFont typeface="Arial" panose="020B0604020202020204" pitchFamily="34" charset="0"/>
              <a:buNone/>
            </a:pPr>
            <a:endParaRPr lang="ar" sz="1400" dirty="0">
              <a:latin typeface="Calibri" panose="020F0502020204030204" pitchFamily="34" charset="0"/>
              <a:cs typeface="Calibri" panose="020F0502020204030204" pitchFamily="34" charset="0"/>
            </a:endParaRPr>
          </a:p>
          <a:p>
            <a:pPr marL="0" indent="0" algn="just" rtl="1">
              <a:lnSpc>
                <a:spcPct val="107000"/>
              </a:lnSpc>
              <a:spcAft>
                <a:spcPts val="800"/>
              </a:spcAft>
              <a:buFont typeface="Arial" panose="020B0604020202020204" pitchFamily="34" charset="0"/>
              <a:buNone/>
            </a:pPr>
            <a:endParaRPr lang="ar" sz="1400" dirty="0">
              <a:latin typeface="Calibri" panose="020F0502020204030204" pitchFamily="34" charset="0"/>
              <a:cs typeface="Calibri" panose="020F0502020204030204" pitchFamily="34" charset="0"/>
            </a:endParaRPr>
          </a:p>
        </p:txBody>
      </p:sp>
      <p:pic>
        <p:nvPicPr>
          <p:cNvPr id="6" name="Graphic 5" descr="Two squares and a zigzag line">
            <a:extLst>
              <a:ext uri="{FF2B5EF4-FFF2-40B4-BE49-F238E27FC236}">
                <a16:creationId xmlns:a16="http://schemas.microsoft.com/office/drawing/2014/main" id="{801A8FAC-D466-579E-C695-1813769E955F}"/>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80795" t="42378" r="8904" b="49250"/>
          <a:stretch/>
        </p:blipFill>
        <p:spPr>
          <a:xfrm rot="16200000">
            <a:off x="6298489" y="3329553"/>
            <a:ext cx="470954" cy="382771"/>
          </a:xfrm>
          <a:prstGeom prst="rect">
            <a:avLst/>
          </a:prstGeom>
        </p:spPr>
      </p:pic>
      <p:pic>
        <p:nvPicPr>
          <p:cNvPr id="7" name="Graphic 6" descr="Two squares and a zigzag line">
            <a:extLst>
              <a:ext uri="{FF2B5EF4-FFF2-40B4-BE49-F238E27FC236}">
                <a16:creationId xmlns:a16="http://schemas.microsoft.com/office/drawing/2014/main" id="{48783A12-807B-C2C3-3EC2-1330F84F87DB}"/>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80795" t="42378" r="8904" b="49250"/>
          <a:stretch/>
        </p:blipFill>
        <p:spPr>
          <a:xfrm rot="16200000">
            <a:off x="6298490" y="4219151"/>
            <a:ext cx="470954" cy="382771"/>
          </a:xfrm>
          <a:prstGeom prst="rect">
            <a:avLst/>
          </a:prstGeom>
        </p:spPr>
      </p:pic>
      <p:pic>
        <p:nvPicPr>
          <p:cNvPr id="9" name="Graphic 8" descr="Two squares and a zigzag line">
            <a:extLst>
              <a:ext uri="{FF2B5EF4-FFF2-40B4-BE49-F238E27FC236}">
                <a16:creationId xmlns:a16="http://schemas.microsoft.com/office/drawing/2014/main" id="{D5498F21-C640-B5A2-8194-1D3FDD990A2C}"/>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80795" t="42378" r="8904" b="49250"/>
          <a:stretch/>
        </p:blipFill>
        <p:spPr>
          <a:xfrm rot="16200000">
            <a:off x="6291955" y="5415185"/>
            <a:ext cx="470954" cy="382771"/>
          </a:xfrm>
          <a:prstGeom prst="rect">
            <a:avLst/>
          </a:prstGeom>
        </p:spPr>
      </p:pic>
      <p:pic>
        <p:nvPicPr>
          <p:cNvPr id="10" name="Graphic 9" descr="Two squares and a zigzag line">
            <a:extLst>
              <a:ext uri="{FF2B5EF4-FFF2-40B4-BE49-F238E27FC236}">
                <a16:creationId xmlns:a16="http://schemas.microsoft.com/office/drawing/2014/main" id="{EAA55057-CCA6-B6C1-5192-76F88ED464D8}"/>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80795" t="42378" r="8904" b="49250"/>
          <a:stretch/>
        </p:blipFill>
        <p:spPr>
          <a:xfrm rot="16200000">
            <a:off x="6219999" y="6808323"/>
            <a:ext cx="470954" cy="382771"/>
          </a:xfrm>
          <a:prstGeom prst="rect">
            <a:avLst/>
          </a:prstGeom>
        </p:spPr>
      </p:pic>
      <p:sp>
        <p:nvSpPr>
          <p:cNvPr id="11" name="Rectangle: Rounded Corners 10">
            <a:hlinkClick r:id="" action="ppaction://noaction"/>
            <a:extLst>
              <a:ext uri="{FF2B5EF4-FFF2-40B4-BE49-F238E27FC236}">
                <a16:creationId xmlns:a16="http://schemas.microsoft.com/office/drawing/2014/main" id="{C8FE6E0A-2EE7-268E-9CB9-9D65725CEE49}"/>
              </a:ext>
            </a:extLst>
          </p:cNvPr>
          <p:cNvSpPr/>
          <p:nvPr/>
        </p:nvSpPr>
        <p:spPr>
          <a:xfrm>
            <a:off x="2593263" y="8390102"/>
            <a:ext cx="1671473" cy="356172"/>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 sz="1400" b="0" i="0" u="none" baseline="0" dirty="0">
                <a:solidFill>
                  <a:srgbClr val="143B67"/>
                </a:solidFill>
                <a:latin typeface="Calibri" panose="020F0502020204030204" pitchFamily="34" charset="0"/>
                <a:cs typeface="Calibri" panose="020F0502020204030204" pitchFamily="34" charset="0"/>
                <a:hlinkClick r:id="rId6"/>
              </a:rPr>
              <a:t>لأداة العمل</a:t>
            </a:r>
            <a:endParaRPr lang="ar" sz="1400" dirty="0">
              <a:solidFill>
                <a:srgbClr val="143B6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499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88CFA7-272D-DA42-DA87-2C9110E9C195}"/>
              </a:ext>
            </a:extLst>
          </p:cNvPr>
          <p:cNvSpPr/>
          <p:nvPr/>
        </p:nvSpPr>
        <p:spPr>
          <a:xfrm>
            <a:off x="0" y="-29013"/>
            <a:ext cx="6858000" cy="6976820"/>
          </a:xfrm>
          <a:prstGeom prst="rect">
            <a:avLst/>
          </a:prstGeom>
          <a:solidFill>
            <a:srgbClr val="14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716F1598-261C-D5F9-F45A-1171792FED63}"/>
              </a:ext>
            </a:extLst>
          </p:cNvPr>
          <p:cNvSpPr>
            <a:spLocks noGrp="1"/>
          </p:cNvSpPr>
          <p:nvPr>
            <p:ph type="title"/>
          </p:nvPr>
        </p:nvSpPr>
        <p:spPr>
          <a:xfrm>
            <a:off x="471488" y="527405"/>
            <a:ext cx="5915025" cy="1282962"/>
          </a:xfrm>
        </p:spPr>
        <p:txBody>
          <a:bodyPr>
            <a:normAutofit/>
          </a:bodyPr>
          <a:lstStyle/>
          <a:p>
            <a:pPr algn="ctr" rtl="1"/>
            <a:r>
              <a:rPr lang="ar" sz="2800" b="0" i="0" u="none" baseline="0" dirty="0">
                <a:solidFill>
                  <a:schemeClr val="bg1"/>
                </a:solidFill>
              </a:rPr>
              <a:t>فهرس المحتويات </a:t>
            </a:r>
            <a:endParaRPr lang="ar" sz="2800" dirty="0">
              <a:solidFill>
                <a:schemeClr val="bg1"/>
              </a:solidFill>
            </a:endParaRPr>
          </a:p>
        </p:txBody>
      </p:sp>
      <p:sp>
        <p:nvSpPr>
          <p:cNvPr id="3" name="Content Placeholder 2">
            <a:extLst>
              <a:ext uri="{FF2B5EF4-FFF2-40B4-BE49-F238E27FC236}">
                <a16:creationId xmlns:a16="http://schemas.microsoft.com/office/drawing/2014/main" id="{68A93BE6-9C43-BC86-F8E4-775AC9AAE339}"/>
              </a:ext>
            </a:extLst>
          </p:cNvPr>
          <p:cNvSpPr>
            <a:spLocks noGrp="1"/>
          </p:cNvSpPr>
          <p:nvPr>
            <p:ph idx="1"/>
          </p:nvPr>
        </p:nvSpPr>
        <p:spPr>
          <a:xfrm>
            <a:off x="1679882" y="2100484"/>
            <a:ext cx="4588709" cy="6060863"/>
          </a:xfrm>
        </p:spPr>
        <p:txBody>
          <a:bodyPr>
            <a:normAutofit/>
          </a:bodyPr>
          <a:lstStyle/>
          <a:p>
            <a:pPr algn="r" rtl="1"/>
            <a:endParaRPr lang="ar" sz="1400" dirty="0">
              <a:highlight>
                <a:srgbClr val="00FFFF"/>
              </a:highlight>
            </a:endParaRPr>
          </a:p>
          <a:p>
            <a:pPr marL="0" indent="0" algn="r" rtl="1">
              <a:buNone/>
            </a:pPr>
            <a:r>
              <a:rPr lang="ar" sz="1600" b="0" i="0" u="none" baseline="0" dirty="0">
                <a:solidFill>
                  <a:srgbClr val="FFCD03"/>
                </a:solidFill>
              </a:rPr>
              <a:t>فصل أ:  </a:t>
            </a:r>
            <a:r>
              <a:rPr lang="ar" sz="1600" b="0" i="0" u="none" baseline="0" dirty="0">
                <a:solidFill>
                  <a:schemeClr val="bg1"/>
                </a:solidFill>
              </a:rPr>
              <a:t>نبذة عن عفوداتا - كل المعلومات لاختيار مجال الدراسة ومجال العمل</a:t>
            </a:r>
          </a:p>
          <a:p>
            <a:pPr marL="0" indent="0" algn="r" rtl="1">
              <a:buNone/>
            </a:pPr>
            <a:endParaRPr lang="ar" sz="1600" dirty="0">
              <a:solidFill>
                <a:schemeClr val="bg1"/>
              </a:solidFill>
            </a:endParaRPr>
          </a:p>
          <a:p>
            <a:pPr marL="0" indent="0" algn="r" rtl="1">
              <a:buNone/>
            </a:pPr>
            <a:r>
              <a:rPr lang="ar" sz="1600" b="0" i="0" u="none" baseline="0" dirty="0">
                <a:solidFill>
                  <a:srgbClr val="FFCD03"/>
                </a:solidFill>
              </a:rPr>
              <a:t>فصل ب: </a:t>
            </a:r>
            <a:r>
              <a:rPr lang="ar" sz="1600" b="0" i="0" u="none" baseline="0" dirty="0">
                <a:solidFill>
                  <a:schemeClr val="bg1"/>
                </a:solidFill>
              </a:rPr>
              <a:t>ماذا يشمل الموقع؟ التعرّف على الموقع باختصار - ماذا يمكننا أن نجد في عفوداتا</a:t>
            </a:r>
          </a:p>
          <a:p>
            <a:pPr marL="0" indent="0" algn="r" rtl="1">
              <a:buNone/>
            </a:pPr>
            <a:endParaRPr lang="ar" sz="1600" dirty="0">
              <a:solidFill>
                <a:schemeClr val="bg1"/>
              </a:solidFill>
            </a:endParaRPr>
          </a:p>
          <a:p>
            <a:pPr marL="0" indent="0" algn="r" rtl="1">
              <a:buNone/>
            </a:pPr>
            <a:r>
              <a:rPr lang="ar" sz="1600" b="0" i="0" u="none" baseline="0" dirty="0">
                <a:solidFill>
                  <a:srgbClr val="FFCD03"/>
                </a:solidFill>
              </a:rPr>
              <a:t>روابط مهمة: </a:t>
            </a:r>
            <a:r>
              <a:rPr lang="ar" sz="1600" b="0" i="0" u="none" baseline="0" dirty="0">
                <a:solidFill>
                  <a:schemeClr val="bg1"/>
                </a:solidFill>
              </a:rPr>
              <a:t>كل الروابط التي من المهم معرفتها في مكان واحد </a:t>
            </a:r>
          </a:p>
          <a:p>
            <a:pPr marL="0" indent="0" algn="r" rtl="1">
              <a:buNone/>
            </a:pPr>
            <a:endParaRPr lang="ar" sz="1600" dirty="0">
              <a:solidFill>
                <a:schemeClr val="bg1"/>
              </a:solidFill>
            </a:endParaRPr>
          </a:p>
          <a:p>
            <a:pPr marL="0" indent="0" algn="r" rtl="1">
              <a:buNone/>
            </a:pPr>
            <a:r>
              <a:rPr lang="ar" sz="1600" b="0" i="0" u="none" baseline="0" dirty="0">
                <a:solidFill>
                  <a:srgbClr val="FFCD03"/>
                </a:solidFill>
              </a:rPr>
              <a:t>فصل جـ</a:t>
            </a:r>
            <a:r>
              <a:rPr lang="ar" sz="1600" b="0" i="0" u="none" baseline="0" dirty="0">
                <a:solidFill>
                  <a:schemeClr val="bg1"/>
                </a:solidFill>
              </a:rPr>
              <a:t>: نموذج العمل - كيف ندمج عفوداتا في سيرورات المرافقة المهنية؟</a:t>
            </a:r>
          </a:p>
          <a:p>
            <a:pPr marL="0" indent="0" algn="r" rtl="1">
              <a:buNone/>
            </a:pPr>
            <a:br>
              <a:rPr lang="ar" sz="1600" dirty="0">
                <a:solidFill>
                  <a:schemeClr val="bg1"/>
                </a:solidFill>
              </a:rPr>
            </a:br>
            <a:r>
              <a:rPr lang="ar" sz="1600" b="0" i="0" u="none" baseline="0" dirty="0">
                <a:solidFill>
                  <a:schemeClr val="bg1"/>
                </a:solidFill>
              </a:rPr>
              <a:t>ملاحق</a:t>
            </a:r>
            <a:br>
              <a:rPr lang="ar" sz="1600" dirty="0">
                <a:solidFill>
                  <a:schemeClr val="bg1"/>
                </a:solidFill>
              </a:rPr>
            </a:br>
            <a:r>
              <a:rPr lang="ar" sz="1600" b="0" i="0" u="none" baseline="0" dirty="0">
                <a:solidFill>
                  <a:schemeClr val="bg1"/>
                </a:solidFill>
              </a:rPr>
              <a:t> </a:t>
            </a:r>
            <a:endParaRPr lang="ar" sz="1600" dirty="0">
              <a:solidFill>
                <a:schemeClr val="bg1"/>
              </a:solidFill>
            </a:endParaRPr>
          </a:p>
          <a:p>
            <a:pPr algn="r" rtl="1"/>
            <a:endParaRPr lang="ar" sz="1400" dirty="0">
              <a:highlight>
                <a:srgbClr val="00FFFF"/>
              </a:highlight>
            </a:endParaRPr>
          </a:p>
          <a:p>
            <a:pPr algn="r" rtl="1"/>
            <a:endParaRPr lang="ar" sz="1400" dirty="0">
              <a:solidFill>
                <a:srgbClr val="00C1DE"/>
              </a:solidFill>
            </a:endParaRPr>
          </a:p>
          <a:p>
            <a:pPr marL="0" indent="0" algn="just" rtl="1">
              <a:lnSpc>
                <a:spcPct val="100000"/>
              </a:lnSpc>
              <a:buNone/>
            </a:pPr>
            <a:endParaRPr lang="ar" sz="1400" dirty="0">
              <a:solidFill>
                <a:srgbClr val="00C1DE"/>
              </a:solidFill>
            </a:endParaRPr>
          </a:p>
          <a:p>
            <a:pPr marL="0" indent="0" algn="ctr" rtl="1">
              <a:lnSpc>
                <a:spcPct val="100000"/>
              </a:lnSpc>
              <a:buNone/>
            </a:pPr>
            <a:r>
              <a:rPr lang="ar" sz="1400" b="0" i="0" u="none" baseline="0" dirty="0">
                <a:solidFill>
                  <a:srgbClr val="00C1DE"/>
                </a:solidFill>
              </a:rPr>
              <a:t>بكبسة زر، يمكنكم الانتقال إلى المكان المناسب لكم في الدليل.</a:t>
            </a:r>
          </a:p>
          <a:p>
            <a:pPr algn="r" rtl="1">
              <a:lnSpc>
                <a:spcPct val="100000"/>
              </a:lnSpc>
            </a:pPr>
            <a:endParaRPr lang="ar" sz="1400" dirty="0">
              <a:solidFill>
                <a:schemeClr val="bg1"/>
              </a:solidFill>
              <a:highlight>
                <a:srgbClr val="00FFFF"/>
              </a:highlight>
            </a:endParaRPr>
          </a:p>
          <a:p>
            <a:pPr algn="r" rtl="1"/>
            <a:endParaRPr lang="ar" sz="1400" dirty="0"/>
          </a:p>
        </p:txBody>
      </p:sp>
      <p:pic>
        <p:nvPicPr>
          <p:cNvPr id="6" name="Graphic 5" descr="Two squares and a zigzag line">
            <a:extLst>
              <a:ext uri="{FF2B5EF4-FFF2-40B4-BE49-F238E27FC236}">
                <a16:creationId xmlns:a16="http://schemas.microsoft.com/office/drawing/2014/main" id="{43D04CA7-160A-C374-9A89-92F472F73EE9}"/>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66913" y="-1816531"/>
            <a:ext cx="878073" cy="4572000"/>
          </a:xfrm>
          <a:prstGeom prst="rect">
            <a:avLst/>
          </a:prstGeom>
        </p:spPr>
      </p:pic>
      <p:sp>
        <p:nvSpPr>
          <p:cNvPr id="7" name="Slide Number Placeholder 6">
            <a:extLst>
              <a:ext uri="{FF2B5EF4-FFF2-40B4-BE49-F238E27FC236}">
                <a16:creationId xmlns:a16="http://schemas.microsoft.com/office/drawing/2014/main" id="{22E9397D-477D-685E-754E-CC0EC56EEC9F}"/>
              </a:ext>
            </a:extLst>
          </p:cNvPr>
          <p:cNvSpPr>
            <a:spLocks noGrp="1"/>
          </p:cNvSpPr>
          <p:nvPr>
            <p:ph type="sldNum" sz="quarter" idx="12"/>
          </p:nvPr>
        </p:nvSpPr>
        <p:spPr/>
        <p:txBody>
          <a:bodyPr/>
          <a:lstStyle/>
          <a:p>
            <a:pPr algn="r" rtl="1"/>
            <a:fld id="{7AFE9FC2-F1DF-4BA1-AA7A-C016E0D79B0A}" type="slidenum">
              <a:rPr/>
              <a:t>3</a:t>
            </a:fld>
            <a:endParaRPr lang="ar" dirty="0"/>
          </a:p>
        </p:txBody>
      </p:sp>
      <p:pic>
        <p:nvPicPr>
          <p:cNvPr id="12" name="Picture 11" descr="Laptop and a notebook on a table">
            <a:extLst>
              <a:ext uri="{FF2B5EF4-FFF2-40B4-BE49-F238E27FC236}">
                <a16:creationId xmlns:a16="http://schemas.microsoft.com/office/drawing/2014/main" id="{DDE1E3D6-57E3-264D-A73D-FF27281EEDB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35452"/>
          <a:stretch/>
        </p:blipFill>
        <p:spPr>
          <a:xfrm>
            <a:off x="0" y="6901739"/>
            <a:ext cx="6858000" cy="2951136"/>
          </a:xfrm>
          <a:prstGeom prst="rect">
            <a:avLst/>
          </a:prstGeom>
        </p:spPr>
      </p:pic>
      <p:sp>
        <p:nvSpPr>
          <p:cNvPr id="8" name="Oval 7">
            <a:hlinkClick r:id="" action="ppaction://noaction"/>
            <a:extLst>
              <a:ext uri="{FF2B5EF4-FFF2-40B4-BE49-F238E27FC236}">
                <a16:creationId xmlns:a16="http://schemas.microsoft.com/office/drawing/2014/main" id="{E6846A59-9609-7973-38F7-3EDDD053F752}"/>
              </a:ext>
            </a:extLst>
          </p:cNvPr>
          <p:cNvSpPr/>
          <p:nvPr/>
        </p:nvSpPr>
        <p:spPr>
          <a:xfrm>
            <a:off x="599352" y="2289131"/>
            <a:ext cx="577502" cy="577502"/>
          </a:xfrm>
          <a:prstGeom prst="ellipse">
            <a:avLst/>
          </a:prstGeom>
          <a:solidFill>
            <a:srgbClr val="00C1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 b="0" i="0" u="none" baseline="0" dirty="0">
                <a:latin typeface="Calibri" panose="020F0502020204030204" pitchFamily="34" charset="0"/>
                <a:cs typeface="Calibri" panose="020F0502020204030204" pitchFamily="34" charset="0"/>
              </a:rPr>
              <a:t>5</a:t>
            </a:r>
            <a:endParaRPr lang="ar" dirty="0">
              <a:latin typeface="Calibri" panose="020F0502020204030204" pitchFamily="34" charset="0"/>
              <a:cs typeface="Calibri" panose="020F0502020204030204" pitchFamily="34" charset="0"/>
            </a:endParaRPr>
          </a:p>
        </p:txBody>
      </p:sp>
      <p:sp>
        <p:nvSpPr>
          <p:cNvPr id="9" name="Oval 8">
            <a:hlinkClick r:id="" action="ppaction://noaction"/>
            <a:extLst>
              <a:ext uri="{FF2B5EF4-FFF2-40B4-BE49-F238E27FC236}">
                <a16:creationId xmlns:a16="http://schemas.microsoft.com/office/drawing/2014/main" id="{C1744738-91C2-E54F-F8DD-E45DDC1F63CA}"/>
              </a:ext>
            </a:extLst>
          </p:cNvPr>
          <p:cNvSpPr/>
          <p:nvPr/>
        </p:nvSpPr>
        <p:spPr>
          <a:xfrm>
            <a:off x="611199" y="3073510"/>
            <a:ext cx="577502" cy="577502"/>
          </a:xfrm>
          <a:prstGeom prst="ellipse">
            <a:avLst/>
          </a:prstGeom>
          <a:solidFill>
            <a:srgbClr val="00C1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 b="0" i="0" u="none" baseline="0" dirty="0">
                <a:latin typeface="Calibri" panose="020F0502020204030204" pitchFamily="34" charset="0"/>
                <a:cs typeface="Calibri" panose="020F0502020204030204" pitchFamily="34" charset="0"/>
              </a:rPr>
              <a:t>9</a:t>
            </a:r>
            <a:endParaRPr lang="ar" dirty="0">
              <a:latin typeface="Calibri" panose="020F0502020204030204" pitchFamily="34" charset="0"/>
              <a:cs typeface="Calibri" panose="020F0502020204030204" pitchFamily="34" charset="0"/>
            </a:endParaRPr>
          </a:p>
        </p:txBody>
      </p:sp>
      <p:sp>
        <p:nvSpPr>
          <p:cNvPr id="10" name="Oval 9">
            <a:hlinkClick r:id="" action="ppaction://noaction"/>
            <a:extLst>
              <a:ext uri="{FF2B5EF4-FFF2-40B4-BE49-F238E27FC236}">
                <a16:creationId xmlns:a16="http://schemas.microsoft.com/office/drawing/2014/main" id="{2A7352E7-68FC-2290-2975-C375889764BA}"/>
              </a:ext>
            </a:extLst>
          </p:cNvPr>
          <p:cNvSpPr/>
          <p:nvPr/>
        </p:nvSpPr>
        <p:spPr>
          <a:xfrm>
            <a:off x="633857" y="3899653"/>
            <a:ext cx="577502" cy="577502"/>
          </a:xfrm>
          <a:prstGeom prst="ellipse">
            <a:avLst/>
          </a:prstGeom>
          <a:solidFill>
            <a:srgbClr val="00C1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 sz="1400" b="0" i="0" u="none" baseline="0" dirty="0">
                <a:latin typeface="Calibri" panose="020F0502020204030204" pitchFamily="34" charset="0"/>
                <a:cs typeface="Calibri" panose="020F0502020204030204" pitchFamily="34" charset="0"/>
              </a:rPr>
              <a:t>13</a:t>
            </a:r>
            <a:endParaRPr lang="ar" sz="1400" dirty="0">
              <a:latin typeface="Calibri" panose="020F0502020204030204" pitchFamily="34" charset="0"/>
              <a:cs typeface="Calibri" panose="020F0502020204030204" pitchFamily="34" charset="0"/>
            </a:endParaRPr>
          </a:p>
        </p:txBody>
      </p:sp>
      <p:sp>
        <p:nvSpPr>
          <p:cNvPr id="11" name="Oval 10">
            <a:hlinkClick r:id="" action="ppaction://noaction"/>
            <a:extLst>
              <a:ext uri="{FF2B5EF4-FFF2-40B4-BE49-F238E27FC236}">
                <a16:creationId xmlns:a16="http://schemas.microsoft.com/office/drawing/2014/main" id="{C73C05BE-8EF1-2960-927F-3659823731CE}"/>
              </a:ext>
            </a:extLst>
          </p:cNvPr>
          <p:cNvSpPr/>
          <p:nvPr/>
        </p:nvSpPr>
        <p:spPr>
          <a:xfrm>
            <a:off x="645719" y="4631051"/>
            <a:ext cx="577502" cy="577502"/>
          </a:xfrm>
          <a:prstGeom prst="ellipse">
            <a:avLst/>
          </a:prstGeom>
          <a:solidFill>
            <a:srgbClr val="00C1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 sz="1400" b="0" i="0" u="none" baseline="0" dirty="0">
                <a:latin typeface="Calibri" panose="020F0502020204030204" pitchFamily="34" charset="0"/>
                <a:cs typeface="Calibri" panose="020F0502020204030204" pitchFamily="34" charset="0"/>
              </a:rPr>
              <a:t>14</a:t>
            </a:r>
            <a:endParaRPr lang="ar" sz="1400" dirty="0">
              <a:latin typeface="Calibri" panose="020F0502020204030204" pitchFamily="34" charset="0"/>
              <a:cs typeface="Calibri" panose="020F0502020204030204" pitchFamily="34" charset="0"/>
            </a:endParaRPr>
          </a:p>
        </p:txBody>
      </p:sp>
      <p:sp>
        <p:nvSpPr>
          <p:cNvPr id="13" name="Oval 12">
            <a:hlinkClick r:id="" action="ppaction://noaction"/>
            <a:extLst>
              <a:ext uri="{FF2B5EF4-FFF2-40B4-BE49-F238E27FC236}">
                <a16:creationId xmlns:a16="http://schemas.microsoft.com/office/drawing/2014/main" id="{650C4928-6F20-2629-864C-3AEFB6A81A8F}"/>
              </a:ext>
            </a:extLst>
          </p:cNvPr>
          <p:cNvSpPr/>
          <p:nvPr/>
        </p:nvSpPr>
        <p:spPr>
          <a:xfrm>
            <a:off x="654346" y="5345192"/>
            <a:ext cx="577502" cy="577502"/>
          </a:xfrm>
          <a:prstGeom prst="ellipse">
            <a:avLst/>
          </a:prstGeom>
          <a:solidFill>
            <a:srgbClr val="00C1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 sz="1400" b="0" i="0" u="none" baseline="0" dirty="0">
                <a:latin typeface="Calibri" panose="020F0502020204030204" pitchFamily="34" charset="0"/>
                <a:cs typeface="Calibri" panose="020F0502020204030204" pitchFamily="34" charset="0"/>
              </a:rPr>
              <a:t>32</a:t>
            </a:r>
            <a:endParaRPr lang="ar" sz="1400" dirty="0">
              <a:latin typeface="Calibri" panose="020F0502020204030204" pitchFamily="34" charset="0"/>
              <a:cs typeface="Calibri" panose="020F0502020204030204" pitchFamily="34" charset="0"/>
            </a:endParaRPr>
          </a:p>
        </p:txBody>
      </p:sp>
      <p:pic>
        <p:nvPicPr>
          <p:cNvPr id="15" name="Graphic 14" descr="Pinch Zoom Out outline">
            <a:extLst>
              <a:ext uri="{FF2B5EF4-FFF2-40B4-BE49-F238E27FC236}">
                <a16:creationId xmlns:a16="http://schemas.microsoft.com/office/drawing/2014/main" id="{A6EEBD69-7D6A-AC43-494B-711D860DE15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9882" y="5967868"/>
            <a:ext cx="914400" cy="914400"/>
          </a:xfrm>
          <a:prstGeom prst="rect">
            <a:avLst/>
          </a:prstGeom>
        </p:spPr>
      </p:pic>
      <p:sp>
        <p:nvSpPr>
          <p:cNvPr id="16" name="TextBox 15">
            <a:extLst>
              <a:ext uri="{FF2B5EF4-FFF2-40B4-BE49-F238E27FC236}">
                <a16:creationId xmlns:a16="http://schemas.microsoft.com/office/drawing/2014/main" id="{119D7533-CD3C-A242-BD2F-CFE8FBB23474}"/>
              </a:ext>
            </a:extLst>
          </p:cNvPr>
          <p:cNvSpPr txBox="1"/>
          <p:nvPr/>
        </p:nvSpPr>
        <p:spPr>
          <a:xfrm>
            <a:off x="2583357" y="6500446"/>
            <a:ext cx="2435209" cy="276999"/>
          </a:xfrm>
          <a:prstGeom prst="rect">
            <a:avLst/>
          </a:prstGeom>
          <a:noFill/>
        </p:spPr>
        <p:txBody>
          <a:bodyPr wrap="square" rtlCol="0">
            <a:spAutoFit/>
          </a:bodyPr>
          <a:lstStyle/>
          <a:p>
            <a:pPr algn="l" rtl="1"/>
            <a:r>
              <a:rPr lang="ar" sz="1200" b="0" i="0" u="none" baseline="0" dirty="0">
                <a:solidFill>
                  <a:schemeClr val="bg1"/>
                </a:solidFill>
                <a:latin typeface="Calibri" panose="020F0502020204030204" pitchFamily="34" charset="0"/>
                <a:cs typeface="Calibri" panose="020F0502020204030204" pitchFamily="34" charset="0"/>
              </a:rPr>
              <a:t>انتقلوا إلى الفصل المطلوب بكبسة زر</a:t>
            </a:r>
            <a:endParaRPr lang="ar" sz="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4567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02523" y="197200"/>
            <a:ext cx="5915025" cy="1914702"/>
          </a:xfrm>
        </p:spPr>
        <p:txBody>
          <a:bodyPr/>
          <a:lstStyle/>
          <a:p>
            <a:pPr algn="r" rtl="1"/>
            <a:r>
              <a:rPr lang="ar" b="0" i="0" u="none" baseline="0" dirty="0">
                <a:solidFill>
                  <a:srgbClr val="0068F5"/>
                </a:solidFill>
                <a:ea typeface="Calibri" panose="020F0502020204030204" pitchFamily="34" charset="0"/>
              </a:rPr>
              <a:t>مرحلة 6 - تلخيص</a:t>
            </a:r>
            <a:br>
              <a:rPr lang="ar" dirty="0">
                <a:solidFill>
                  <a:srgbClr val="2DBDD6"/>
                </a:solidFill>
              </a:rPr>
            </a:br>
            <a:r>
              <a:rPr lang="ar" sz="2800" b="0" i="0" u="none" baseline="0" dirty="0">
                <a:ea typeface="Calibri" panose="020F0502020204030204" pitchFamily="34" charset="0"/>
              </a:rPr>
              <a:t>تأمُّل ومراجعة السيرورة</a:t>
            </a:r>
            <a:endParaRPr lang="ar" dirty="0"/>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02523" y="1775543"/>
            <a:ext cx="5915025" cy="8130457"/>
          </a:xfrm>
        </p:spPr>
        <p:txBody>
          <a:bodyPr>
            <a:noAutofit/>
          </a:bodyPr>
          <a:lstStyle/>
          <a:p>
            <a:pPr marL="0" indent="0" algn="just" rtl="1">
              <a:lnSpc>
                <a:spcPct val="150000"/>
              </a:lnSpc>
              <a:buNone/>
            </a:pPr>
            <a:r>
              <a:rPr lang="ar" sz="1400" b="0" i="0" u="none" baseline="0" dirty="0">
                <a:ea typeface="Calibri" panose="020F0502020204030204" pitchFamily="34" charset="0"/>
              </a:rPr>
              <a:t>يقوم مركّز التشغيل مع المشترك بمعاينة المعلومات التي جمعها عن نفسه خلال اللقاءات في مرحلة التعارُف، ويلخّصان السيرورة معًا. من المفضل ترتيب المعلومات بحيث تركّز المعطيات المختلفة بشكل واضح. </a:t>
            </a:r>
          </a:p>
          <a:p>
            <a:pPr marL="0" indent="0" algn="just" rtl="1">
              <a:lnSpc>
                <a:spcPct val="150000"/>
              </a:lnSpc>
              <a:buNone/>
            </a:pPr>
            <a:endParaRPr lang="ar" sz="1400" dirty="0"/>
          </a:p>
          <a:p>
            <a:pPr marL="0" indent="0" algn="just" rtl="1">
              <a:lnSpc>
                <a:spcPct val="150000"/>
              </a:lnSpc>
              <a:buNone/>
            </a:pPr>
            <a:r>
              <a:rPr lang="ar" sz="1400" b="0" i="0" u="none" baseline="0" dirty="0">
                <a:ea typeface="Calibri" panose="020F0502020204030204" pitchFamily="34" charset="0"/>
              </a:rPr>
              <a:t>الهدف من هذه المرحلة هو إتاحة المجال للمشترك لتأمُّل السيرورة وفهم المهارات التي طوّرها بالإضافة إلى المعلومات التي جمعها. </a:t>
            </a:r>
          </a:p>
          <a:p>
            <a:pPr marL="0" indent="0" algn="just" rtl="1">
              <a:lnSpc>
                <a:spcPct val="150000"/>
              </a:lnSpc>
              <a:buNone/>
            </a:pPr>
            <a:r>
              <a:rPr lang="ar" sz="1400" b="0" i="0" u="none" baseline="0" dirty="0">
                <a:ea typeface="Calibri" panose="020F0502020204030204" pitchFamily="34" charset="0"/>
              </a:rPr>
              <a:t> </a:t>
            </a:r>
          </a:p>
          <a:p>
            <a:pPr marL="0" indent="0" algn="just" rtl="1">
              <a:lnSpc>
                <a:spcPct val="150000"/>
              </a:lnSpc>
              <a:buNone/>
            </a:pPr>
            <a:r>
              <a:rPr lang="ar" sz="1400" b="0" i="0" u="none" baseline="0" dirty="0">
                <a:solidFill>
                  <a:srgbClr val="0068F5"/>
                </a:solidFill>
                <a:ea typeface="Calibri" panose="020F0502020204030204" pitchFamily="34" charset="0"/>
              </a:rPr>
              <a:t>لذلك، يمكننا أن نوجّه له أسئلة مختلفة، مثل:</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ماذا تعلّمت، وماذا سأفعل بشكل مختلف فيما بعد نتيجةً لذلك؟</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ما الذي فعلته بشكل جيد اليوم، وكيف يمكنني تطبيق ذلك في عاداتي أو في السيرورة؟</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 كيف يرتبط ما تعلمته لغاية الآن بالأمور التي أصبحت أعرفها؟</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كيف أشرح ما أتعلمه من هذه الفترة لغاية الآن، لطفل بعمر 8 سنوات؟</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كيف يمكنني تطبيق ما تعلمته في الحالات الجديدة في المستقبل؟</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أين تكمن لي الفرصة لمحاولة اختبار الأفكار الجديدة التي تعلمتها الآن؟</a:t>
            </a:r>
          </a:p>
          <a:p>
            <a:pPr marL="0" indent="0" algn="just" rtl="1">
              <a:lnSpc>
                <a:spcPct val="150000"/>
              </a:lnSpc>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30</a:t>
            </a:fld>
            <a:endParaRPr lang="ar" dirty="0"/>
          </a:p>
        </p:txBody>
      </p:sp>
    </p:spTree>
    <p:extLst>
      <p:ext uri="{BB962C8B-B14F-4D97-AF65-F5344CB8AC3E}">
        <p14:creationId xmlns:p14="http://schemas.microsoft.com/office/powerpoint/2010/main" val="872786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rene home office desk">
            <a:extLst>
              <a:ext uri="{FF2B5EF4-FFF2-40B4-BE49-F238E27FC236}">
                <a16:creationId xmlns:a16="http://schemas.microsoft.com/office/drawing/2014/main" id="{401C6016-9A92-2013-D8E3-7265AE7E9E6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220851"/>
            <a:ext cx="6858000" cy="4572000"/>
          </a:xfrm>
          <a:prstGeom prst="rect">
            <a:avLst/>
          </a:prstGeom>
        </p:spPr>
      </p:pic>
      <p:sp>
        <p:nvSpPr>
          <p:cNvPr id="5" name="Rectangle 4">
            <a:extLst>
              <a:ext uri="{FF2B5EF4-FFF2-40B4-BE49-F238E27FC236}">
                <a16:creationId xmlns:a16="http://schemas.microsoft.com/office/drawing/2014/main" id="{A488CFA7-272D-DA42-DA87-2C9110E9C195}"/>
              </a:ext>
            </a:extLst>
          </p:cNvPr>
          <p:cNvSpPr/>
          <p:nvPr/>
        </p:nvSpPr>
        <p:spPr>
          <a:xfrm>
            <a:off x="0" y="3223647"/>
            <a:ext cx="6858000" cy="6682353"/>
          </a:xfrm>
          <a:prstGeom prst="rect">
            <a:avLst/>
          </a:prstGeom>
          <a:solidFill>
            <a:srgbClr val="14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8A93BE6-9C43-BC86-F8E4-775AC9AAE339}"/>
              </a:ext>
            </a:extLst>
          </p:cNvPr>
          <p:cNvSpPr>
            <a:spLocks noGrp="1"/>
          </p:cNvSpPr>
          <p:nvPr>
            <p:ph idx="1"/>
          </p:nvPr>
        </p:nvSpPr>
        <p:spPr>
          <a:xfrm>
            <a:off x="339237" y="3620734"/>
            <a:ext cx="5915025" cy="6285266"/>
          </a:xfrm>
        </p:spPr>
        <p:txBody>
          <a:bodyPr>
            <a:normAutofit/>
          </a:bodyPr>
          <a:lstStyle/>
          <a:p>
            <a:pPr marL="0" indent="0" algn="just" rtl="1">
              <a:lnSpc>
                <a:spcPct val="150000"/>
              </a:lnSpc>
              <a:buNone/>
            </a:pPr>
            <a:r>
              <a:rPr lang="ar" sz="2000" b="0" i="0" u="none" baseline="0" dirty="0">
                <a:solidFill>
                  <a:srgbClr val="FFCD03"/>
                </a:solidFill>
                <a:ea typeface="Calibri" panose="020F0502020204030204" pitchFamily="34" charset="0"/>
              </a:rPr>
              <a:t>وختامًا، ماذا يجب علينا أن نتذكر؟</a:t>
            </a:r>
          </a:p>
          <a:p>
            <a:pPr marL="0" indent="0" algn="just" rtl="1">
              <a:lnSpc>
                <a:spcPct val="150000"/>
              </a:lnSpc>
              <a:buNone/>
            </a:pPr>
            <a:r>
              <a:rPr lang="ar" sz="1800" b="0" i="0" u="none" baseline="0" dirty="0">
                <a:solidFill>
                  <a:srgbClr val="FFCD03"/>
                </a:solidFill>
                <a:ea typeface="Calibri" panose="020F0502020204030204" pitchFamily="34" charset="0"/>
              </a:rPr>
              <a:t>النقاط المهمة - باختصار</a:t>
            </a:r>
          </a:p>
          <a:p>
            <a:pPr algn="just" rtl="1">
              <a:lnSpc>
                <a:spcPct val="150000"/>
              </a:lnSpc>
              <a:buFont typeface="Wingdings" panose="05000000000000000000" pitchFamily="2" charset="2"/>
              <a:buChar char="q"/>
            </a:pPr>
            <a:r>
              <a:rPr lang="ar" sz="1800" b="0" i="0" u="none" baseline="0" dirty="0">
                <a:solidFill>
                  <a:schemeClr val="bg1"/>
                </a:solidFill>
                <a:ea typeface="Calibri" panose="020F0502020204030204" pitchFamily="34" charset="0"/>
              </a:rPr>
              <a:t>الانتباه للهدف المهني ولمستوى المهارات الرقمية لدى المشترك</a:t>
            </a:r>
          </a:p>
          <a:p>
            <a:pPr algn="just" rtl="1">
              <a:lnSpc>
                <a:spcPct val="150000"/>
              </a:lnSpc>
              <a:buFont typeface="Wingdings" panose="05000000000000000000" pitchFamily="2" charset="2"/>
              <a:buChar char="q"/>
            </a:pPr>
            <a:r>
              <a:rPr lang="ar" sz="1800" b="0" i="0" u="none" baseline="0" dirty="0">
                <a:solidFill>
                  <a:schemeClr val="bg1"/>
                </a:solidFill>
                <a:ea typeface="Calibri" panose="020F0502020204030204" pitchFamily="34" charset="0"/>
              </a:rPr>
              <a:t>إتاحة الموقع بجرعات صغيرة خلال المرافقة، الإتاحة والدعم</a:t>
            </a:r>
          </a:p>
          <a:p>
            <a:pPr algn="just" rtl="1">
              <a:lnSpc>
                <a:spcPct val="150000"/>
              </a:lnSpc>
              <a:buFont typeface="Wingdings" panose="05000000000000000000" pitchFamily="2" charset="2"/>
              <a:buChar char="q"/>
            </a:pPr>
            <a:r>
              <a:rPr lang="ar" sz="1800" b="0" i="0" u="none" baseline="0" dirty="0">
                <a:solidFill>
                  <a:schemeClr val="bg1"/>
                </a:solidFill>
                <a:ea typeface="Calibri" panose="020F0502020204030204" pitchFamily="34" charset="0"/>
              </a:rPr>
              <a:t>الحرص على إجراء التأمّل: التعلّم من النجاحات ومن الأخطاء</a:t>
            </a:r>
          </a:p>
          <a:p>
            <a:pPr algn="just" rtl="1">
              <a:lnSpc>
                <a:spcPct val="150000"/>
              </a:lnSpc>
              <a:buFont typeface="Wingdings" panose="05000000000000000000" pitchFamily="2" charset="2"/>
              <a:buChar char="q"/>
            </a:pPr>
            <a:r>
              <a:rPr lang="ar" sz="1800" b="0" i="0" u="none" baseline="0" dirty="0">
                <a:solidFill>
                  <a:schemeClr val="bg1"/>
                </a:solidFill>
                <a:ea typeface="Calibri" panose="020F0502020204030204" pitchFamily="34" charset="0"/>
              </a:rPr>
              <a:t>خلق نجاحات صغيرة ومتعاقبة</a:t>
            </a:r>
          </a:p>
          <a:p>
            <a:pPr algn="just" rtl="1">
              <a:lnSpc>
                <a:spcPct val="150000"/>
              </a:lnSpc>
              <a:buFont typeface="Wingdings" panose="05000000000000000000" pitchFamily="2" charset="2"/>
              <a:buChar char="q"/>
            </a:pPr>
            <a:r>
              <a:rPr lang="ar" sz="1800" b="0" i="0" u="none" baseline="0" dirty="0">
                <a:solidFill>
                  <a:schemeClr val="bg1"/>
                </a:solidFill>
                <a:ea typeface="Calibri" panose="020F0502020204030204" pitchFamily="34" charset="0"/>
              </a:rPr>
              <a:t>إتاحة المجال للتصفح الحر، وتخصيص الوقت الكافي للتعرّف على الموقع</a:t>
            </a:r>
          </a:p>
          <a:p>
            <a:pPr marL="0" indent="0" algn="just" rtl="1">
              <a:lnSpc>
                <a:spcPct val="150000"/>
              </a:lnSpc>
              <a:buNone/>
            </a:pPr>
            <a:endParaRPr lang="ar" sz="1800" dirty="0">
              <a:solidFill>
                <a:schemeClr val="bg1"/>
              </a:solidFill>
            </a:endParaRPr>
          </a:p>
          <a:p>
            <a:pPr marL="0" indent="0" algn="just" rtl="1">
              <a:lnSpc>
                <a:spcPct val="150000"/>
              </a:lnSpc>
              <a:buNone/>
            </a:pPr>
            <a:r>
              <a:rPr lang="ar" sz="1800" b="0" i="0" u="none" baseline="0" dirty="0">
                <a:solidFill>
                  <a:srgbClr val="FFCD03"/>
                </a:solidFill>
                <a:ea typeface="Calibri" panose="020F0502020204030204" pitchFamily="34" charset="0"/>
              </a:rPr>
              <a:t>لا تنسوا: </a:t>
            </a:r>
            <a:r>
              <a:rPr lang="ar" sz="1400" b="0" i="0" u="none" baseline="0" dirty="0">
                <a:solidFill>
                  <a:schemeClr val="bg1"/>
                </a:solidFill>
                <a:effectLst/>
                <a:ea typeface="Calibri" panose="020F0502020204030204" pitchFamily="34" charset="0"/>
              </a:rPr>
              <a:t>في نهاية المطاف، ليس هناك أفضل من التجربة والخبرة - كلّما مارستا الأداة أكثر، سنتعرف عليها أكثر ونعزز مهاراتنا في العمل مع المشتركين.</a:t>
            </a:r>
            <a:endParaRPr lang="ar" sz="1800" dirty="0">
              <a:solidFill>
                <a:schemeClr val="bg1"/>
              </a:solidFill>
            </a:endParaRPr>
          </a:p>
          <a:p>
            <a:pPr marL="0" indent="0" algn="just" rtl="1">
              <a:lnSpc>
                <a:spcPct val="150000"/>
              </a:lnSpc>
              <a:buNone/>
            </a:pPr>
            <a:endParaRPr lang="ar" sz="1800" dirty="0">
              <a:solidFill>
                <a:schemeClr val="bg1"/>
              </a:solidFill>
            </a:endParaRPr>
          </a:p>
        </p:txBody>
      </p:sp>
      <p:pic>
        <p:nvPicPr>
          <p:cNvPr id="6" name="Graphic 5" descr="Two squares and a zigzag line">
            <a:extLst>
              <a:ext uri="{FF2B5EF4-FFF2-40B4-BE49-F238E27FC236}">
                <a16:creationId xmlns:a16="http://schemas.microsoft.com/office/drawing/2014/main" id="{43D04CA7-160A-C374-9A89-92F472F73EE9}"/>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80795"/>
          <a:stretch/>
        </p:blipFill>
        <p:spPr>
          <a:xfrm>
            <a:off x="6466913" y="-1816531"/>
            <a:ext cx="878073" cy="4572000"/>
          </a:xfrm>
          <a:prstGeom prst="rect">
            <a:avLst/>
          </a:prstGeom>
        </p:spPr>
      </p:pic>
      <p:sp>
        <p:nvSpPr>
          <p:cNvPr id="4" name="Slide Number Placeholder 3">
            <a:extLst>
              <a:ext uri="{FF2B5EF4-FFF2-40B4-BE49-F238E27FC236}">
                <a16:creationId xmlns:a16="http://schemas.microsoft.com/office/drawing/2014/main" id="{BA90042D-8F5F-7CCD-6A50-3AD75B58D4BE}"/>
              </a:ext>
            </a:extLst>
          </p:cNvPr>
          <p:cNvSpPr>
            <a:spLocks noGrp="1"/>
          </p:cNvSpPr>
          <p:nvPr>
            <p:ph type="sldNum" sz="quarter" idx="12"/>
          </p:nvPr>
        </p:nvSpPr>
        <p:spPr/>
        <p:txBody>
          <a:bodyPr/>
          <a:lstStyle/>
          <a:p>
            <a:pPr algn="r" rtl="1"/>
            <a:fld id="{7AFE9FC2-F1DF-4BA1-AA7A-C016E0D79B0A}" type="slidenum">
              <a:rPr/>
              <a:t>31</a:t>
            </a:fld>
            <a:endParaRPr lang="ar" dirty="0"/>
          </a:p>
        </p:txBody>
      </p:sp>
    </p:spTree>
    <p:extLst>
      <p:ext uri="{BB962C8B-B14F-4D97-AF65-F5344CB8AC3E}">
        <p14:creationId xmlns:p14="http://schemas.microsoft.com/office/powerpoint/2010/main" val="3390847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71488" y="27894"/>
            <a:ext cx="5915025" cy="1914702"/>
          </a:xfrm>
        </p:spPr>
        <p:txBody>
          <a:bodyPr/>
          <a:lstStyle/>
          <a:p>
            <a:pPr algn="r" rtl="1"/>
            <a:r>
              <a:rPr lang="ar" b="0" i="0" u="none" baseline="0">
                <a:solidFill>
                  <a:srgbClr val="0068F5"/>
                </a:solidFill>
              </a:rPr>
              <a:t>لنتحدّث عن التأمُّل</a:t>
            </a:r>
            <a:br>
              <a:rPr lang="ar">
                <a:solidFill>
                  <a:srgbClr val="2DBDD6"/>
                </a:solidFill>
              </a:rPr>
            </a:br>
            <a:r>
              <a:rPr lang="ar" sz="1800" b="0" i="0" u="none" baseline="0"/>
              <a:t>وظيفة التأمل في التعرّف على أداة رقمية جديدة</a:t>
            </a:r>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84489" y="1788704"/>
            <a:ext cx="5915025" cy="7392693"/>
          </a:xfrm>
        </p:spPr>
        <p:txBody>
          <a:bodyPr>
            <a:noAutofit/>
          </a:bodyPr>
          <a:lstStyle/>
          <a:p>
            <a:pPr marL="0" indent="0" algn="just" rtl="1">
              <a:lnSpc>
                <a:spcPct val="150000"/>
              </a:lnSpc>
              <a:buNone/>
            </a:pPr>
            <a:r>
              <a:rPr lang="ar" sz="1400" b="0" i="0" u="none" baseline="0" dirty="0">
                <a:ea typeface="Calibri" panose="020F0502020204030204" pitchFamily="34" charset="0"/>
              </a:rPr>
              <a:t>الهدف من التأمل هو ترسيخ سيرورة التعلم التي تم خوضها لغاية الآن، والمعرفة التي اكتسبها المشترك، ومساعدته في التعلم من تجربته. هذا بالإضافة إلى فهم النقاط التي كانت صعبة إذا لزم الأمر، وعرض المساعدة أو إظهار النقاط التي واجه فيها المشترك صعوبة.</a:t>
            </a:r>
          </a:p>
          <a:p>
            <a:pPr marL="0" indent="0" algn="just" rtl="1">
              <a:lnSpc>
                <a:spcPct val="150000"/>
              </a:lnSpc>
              <a:buNone/>
            </a:pPr>
            <a:endParaRPr lang="ar" sz="1400" dirty="0"/>
          </a:p>
          <a:p>
            <a:pPr marL="0" indent="0" algn="just" rtl="1">
              <a:lnSpc>
                <a:spcPct val="150000"/>
              </a:lnSpc>
              <a:buNone/>
            </a:pPr>
            <a:r>
              <a:rPr lang="ar" sz="1400" b="0" i="0" u="none" baseline="0" dirty="0">
                <a:ea typeface="Calibri" panose="020F0502020204030204" pitchFamily="34" charset="0"/>
              </a:rPr>
              <a:t>التأمل يعني تحليل وفهم تجارب الشخص، التعرّف على نقاط قوّته ونقاط ضعفه، وفحص طرق تحسينها أو إمكانية إحداث التغييرات في المستقبل. يجب أن يكون التأمل صريحًا، مفتوحًا وغير حكميّ، لكي يقود في نهاية الأمر إلى وعي ذاتي أكبر ويساهم في النمو والتطور الذاتي.</a:t>
            </a:r>
          </a:p>
          <a:p>
            <a:pPr marL="0" indent="0" algn="just" rtl="1">
              <a:lnSpc>
                <a:spcPct val="150000"/>
              </a:lnSpc>
              <a:buNone/>
            </a:pPr>
            <a:endParaRPr lang="ar" sz="1400" b="1" dirty="0"/>
          </a:p>
          <a:p>
            <a:pPr marL="0" indent="0" algn="just" rtl="1">
              <a:lnSpc>
                <a:spcPct val="115000"/>
              </a:lnSpc>
              <a:spcAft>
                <a:spcPts val="800"/>
              </a:spcAft>
              <a:buNone/>
            </a:pPr>
            <a:r>
              <a:rPr lang="ar" sz="1400" b="0" i="0" u="none" baseline="0" dirty="0">
                <a:solidFill>
                  <a:srgbClr val="0068F5"/>
                </a:solidFill>
                <a:ea typeface="Calibri" panose="020F0502020204030204" pitchFamily="34" charset="0"/>
              </a:rPr>
              <a:t>فيما يلي مجموعة من الأسئلة التأملية التي يمكنكم الاستعانة بها خلال العمل مع الموقع: </a:t>
            </a:r>
            <a:endParaRPr lang="ar" sz="1400" dirty="0">
              <a:solidFill>
                <a:srgbClr val="0068F5"/>
              </a:solidFill>
            </a:endParaRPr>
          </a:p>
          <a:p>
            <a:pPr algn="just" rtl="1">
              <a:lnSpc>
                <a:spcPct val="107000"/>
              </a:lnSpc>
              <a:spcAft>
                <a:spcPts val="800"/>
              </a:spcAft>
            </a:pPr>
            <a:r>
              <a:rPr lang="ar" sz="1400" b="0" i="0" u="none" kern="100" baseline="0" dirty="0">
                <a:effectLst/>
                <a:ea typeface="Alef" panose="00000500000000000000" pitchFamily="2" charset="-79"/>
              </a:rPr>
              <a:t>كيف تقيِّمون تجربتكم؟</a:t>
            </a:r>
            <a:endParaRPr lang="ar" sz="1400" kern="100" dirty="0">
              <a:effectLst/>
              <a:ea typeface="DengXian" panose="02010600030101010101" pitchFamily="2" charset="-122"/>
            </a:endParaRPr>
          </a:p>
          <a:p>
            <a:pPr algn="just" rtl="1">
              <a:lnSpc>
                <a:spcPct val="107000"/>
              </a:lnSpc>
              <a:spcAft>
                <a:spcPts val="800"/>
              </a:spcAft>
            </a:pPr>
            <a:r>
              <a:rPr lang="ar" sz="1400" b="0" i="0" u="none" kern="100" baseline="0" dirty="0">
                <a:effectLst/>
                <a:ea typeface="Alef" panose="00000500000000000000" pitchFamily="2" charset="-79"/>
              </a:rPr>
              <a:t>ما هي النقاط التي واجهتم فيها صعوبة؟</a:t>
            </a:r>
            <a:endParaRPr lang="ar" sz="1400" kern="100" dirty="0">
              <a:effectLst/>
              <a:ea typeface="DengXian" panose="02010600030101010101" pitchFamily="2" charset="-122"/>
            </a:endParaRPr>
          </a:p>
          <a:p>
            <a:pPr algn="just" rtl="1">
              <a:lnSpc>
                <a:spcPct val="107000"/>
              </a:lnSpc>
              <a:spcAft>
                <a:spcPts val="800"/>
              </a:spcAft>
            </a:pPr>
            <a:r>
              <a:rPr lang="ar" sz="1400" b="0" i="0" u="none" kern="100" baseline="0" dirty="0">
                <a:effectLst/>
                <a:ea typeface="Alef" panose="00000500000000000000" pitchFamily="2" charset="-79"/>
              </a:rPr>
              <a:t>ما هي النقاط التي كانت سهلة بالنسبة لكم؟ </a:t>
            </a:r>
            <a:endParaRPr lang="ar" sz="1400" kern="100" dirty="0">
              <a:effectLst/>
              <a:ea typeface="DengXian" panose="02010600030101010101" pitchFamily="2" charset="-122"/>
            </a:endParaRPr>
          </a:p>
          <a:p>
            <a:pPr algn="just" rtl="1">
              <a:lnSpc>
                <a:spcPct val="107000"/>
              </a:lnSpc>
              <a:spcAft>
                <a:spcPts val="800"/>
              </a:spcAft>
            </a:pPr>
            <a:r>
              <a:rPr lang="ar" sz="1400" b="0" i="0" u="none" kern="100" baseline="0" dirty="0">
                <a:effectLst/>
                <a:ea typeface="Alef" panose="00000500000000000000" pitchFamily="2" charset="-79"/>
              </a:rPr>
              <a:t>ما الذي أتاح لكم المجال لتجربة الموقع؟</a:t>
            </a:r>
            <a:endParaRPr lang="ar" sz="1400" kern="100" dirty="0">
              <a:effectLst/>
              <a:ea typeface="DengXian" panose="02010600030101010101" pitchFamily="2" charset="-122"/>
            </a:endParaRPr>
          </a:p>
          <a:p>
            <a:pPr algn="just" rtl="1">
              <a:lnSpc>
                <a:spcPct val="107000"/>
              </a:lnSpc>
              <a:spcAft>
                <a:spcPts val="800"/>
              </a:spcAft>
            </a:pPr>
            <a:r>
              <a:rPr lang="ar" sz="1400" b="0" i="0" u="none" kern="100" baseline="0" dirty="0">
                <a:effectLst/>
                <a:ea typeface="Alef" panose="00000500000000000000" pitchFamily="2" charset="-79"/>
              </a:rPr>
              <a:t>ماذا تعلمتم عن الموقع؟</a:t>
            </a:r>
            <a:endParaRPr lang="ar" sz="1400" kern="100" dirty="0">
              <a:effectLst/>
              <a:ea typeface="DengXian" panose="02010600030101010101" pitchFamily="2" charset="-122"/>
            </a:endParaRPr>
          </a:p>
          <a:p>
            <a:pPr algn="just" rtl="1">
              <a:lnSpc>
                <a:spcPct val="107000"/>
              </a:lnSpc>
              <a:spcAft>
                <a:spcPts val="800"/>
              </a:spcAft>
            </a:pPr>
            <a:r>
              <a:rPr lang="ar" sz="1400" b="0" i="0" u="none" kern="100" baseline="0" dirty="0">
                <a:effectLst/>
                <a:ea typeface="Alef" panose="00000500000000000000" pitchFamily="2" charset="-79"/>
              </a:rPr>
              <a:t>ماذا تعلمتم عن أنفسكم؟ </a:t>
            </a:r>
            <a:endParaRPr lang="ar" sz="1400" kern="100" dirty="0">
              <a:effectLst/>
              <a:ea typeface="DengXian" panose="02010600030101010101" pitchFamily="2" charset="-122"/>
            </a:endParaRPr>
          </a:p>
          <a:p>
            <a:pPr algn="just" rtl="1">
              <a:lnSpc>
                <a:spcPct val="107000"/>
              </a:lnSpc>
              <a:spcAft>
                <a:spcPts val="800"/>
              </a:spcAft>
            </a:pPr>
            <a:r>
              <a:rPr lang="ar" sz="1400" b="0" i="0" u="none" kern="100" baseline="0" dirty="0">
                <a:effectLst/>
                <a:ea typeface="Alef" panose="00000500000000000000" pitchFamily="2" charset="-79"/>
              </a:rPr>
              <a:t>ما الذي شكّلَ تحديًا بالنسبة لكم؟ </a:t>
            </a:r>
            <a:endParaRPr lang="ar" sz="1400" kern="100" dirty="0">
              <a:effectLst/>
              <a:ea typeface="DengXian" panose="02010600030101010101" pitchFamily="2" charset="-122"/>
            </a:endParaRPr>
          </a:p>
          <a:p>
            <a:pPr algn="just" rtl="1">
              <a:lnSpc>
                <a:spcPct val="107000"/>
              </a:lnSpc>
              <a:spcAft>
                <a:spcPts val="800"/>
              </a:spcAft>
            </a:pPr>
            <a:r>
              <a:rPr lang="ar" sz="1400" b="0" i="0" u="none" kern="100" baseline="0" dirty="0">
                <a:effectLst/>
                <a:ea typeface="Alef" panose="00000500000000000000" pitchFamily="2" charset="-79"/>
              </a:rPr>
              <a:t>ما الذي أتاح لكم المجال ودعمكم في استخدام الموقع؟  ما الذي ساعدكم؟</a:t>
            </a:r>
            <a:endParaRPr lang="ar" sz="1400" kern="100" dirty="0">
              <a:effectLst/>
              <a:ea typeface="DengXian" panose="02010600030101010101" pitchFamily="2" charset="-122"/>
            </a:endParaRPr>
          </a:p>
          <a:p>
            <a:pPr algn="just" rtl="1">
              <a:lnSpc>
                <a:spcPct val="107000"/>
              </a:lnSpc>
              <a:spcAft>
                <a:spcPts val="800"/>
              </a:spcAft>
            </a:pPr>
            <a:endParaRPr lang="ar" sz="1800" kern="100" dirty="0">
              <a:effectLst/>
              <a:ea typeface="DengXian" panose="02010600030101010101" pitchFamily="2" charset="-122"/>
            </a:endParaRPr>
          </a:p>
          <a:p>
            <a:pPr marL="0" indent="0" algn="just" rtl="1">
              <a:lnSpc>
                <a:spcPct val="150000"/>
              </a:lnSpc>
              <a:buNone/>
            </a:pPr>
            <a:endParaRPr lang="ar" sz="1400" b="1" dirty="0"/>
          </a:p>
          <a:p>
            <a:pPr marL="0" indent="0" algn="just" rtl="1">
              <a:lnSpc>
                <a:spcPct val="150000"/>
              </a:lnSpc>
              <a:buNone/>
            </a:pPr>
            <a:endParaRPr lang="ar" sz="1400" b="1" dirty="0"/>
          </a:p>
          <a:p>
            <a:pPr marL="0" indent="0" algn="just" rtl="1">
              <a:lnSpc>
                <a:spcPct val="100000"/>
              </a:lnSpc>
              <a:buNone/>
            </a:pPr>
            <a:endParaRPr lang="ar" sz="1400" dirty="0"/>
          </a:p>
          <a:p>
            <a:pPr marL="0" indent="0" algn="just" rtl="1">
              <a:lnSpc>
                <a:spcPct val="100000"/>
              </a:lnSpc>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32</a:t>
            </a:fld>
            <a:endParaRPr lang="ar" dirty="0"/>
          </a:p>
        </p:txBody>
      </p:sp>
      <p:sp>
        <p:nvSpPr>
          <p:cNvPr id="6" name="Rectangle 5">
            <a:extLst>
              <a:ext uri="{FF2B5EF4-FFF2-40B4-BE49-F238E27FC236}">
                <a16:creationId xmlns:a16="http://schemas.microsoft.com/office/drawing/2014/main" id="{809D8DDD-3C51-BB07-B6C1-82F7EF5DE0DF}"/>
              </a:ext>
            </a:extLst>
          </p:cNvPr>
          <p:cNvSpPr/>
          <p:nvPr/>
        </p:nvSpPr>
        <p:spPr>
          <a:xfrm rot="16200000">
            <a:off x="-1273920" y="8229557"/>
            <a:ext cx="2950364" cy="402523"/>
          </a:xfrm>
          <a:prstGeom prst="rect">
            <a:avLst/>
          </a:prstGeom>
          <a:solidFill>
            <a:srgbClr val="143B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 b="0" i="0" u="none" baseline="0" dirty="0">
                <a:latin typeface="Calibri" panose="020F0502020204030204" pitchFamily="34" charset="0"/>
                <a:cs typeface="Calibri" panose="020F0502020204030204" pitchFamily="34" charset="0"/>
              </a:rPr>
              <a:t>ملحق أ </a:t>
            </a:r>
            <a:endParaRPr lang="a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1852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34975" y="424853"/>
            <a:ext cx="5915025" cy="7392693"/>
          </a:xfrm>
        </p:spPr>
        <p:txBody>
          <a:bodyPr>
            <a:noAutofit/>
          </a:bodyPr>
          <a:lstStyle/>
          <a:p>
            <a:pPr algn="just" rtl="1">
              <a:lnSpc>
                <a:spcPct val="150000"/>
              </a:lnSpc>
            </a:pPr>
            <a:r>
              <a:rPr lang="ar" sz="1400" b="0" i="0" u="none" baseline="0" dirty="0">
                <a:ea typeface="Calibri" panose="020F0502020204030204" pitchFamily="34" charset="0"/>
              </a:rPr>
              <a:t>هل كانت المهمة سهلة/صعبة؟</a:t>
            </a:r>
          </a:p>
          <a:p>
            <a:pPr algn="just" rtl="1">
              <a:lnSpc>
                <a:spcPct val="150000"/>
              </a:lnSpc>
            </a:pPr>
            <a:r>
              <a:rPr lang="ar" sz="1400" b="0" i="0" u="none" baseline="0" dirty="0">
                <a:ea typeface="Calibri" panose="020F0502020204030204" pitchFamily="34" charset="0"/>
              </a:rPr>
              <a:t>بماذا نجحت؟</a:t>
            </a:r>
          </a:p>
          <a:p>
            <a:pPr algn="just" rtl="1">
              <a:lnSpc>
                <a:spcPct val="150000"/>
              </a:lnSpc>
            </a:pPr>
            <a:r>
              <a:rPr lang="ar" sz="1400" b="0" i="0" u="none" baseline="0" dirty="0">
                <a:ea typeface="Calibri" panose="020F0502020204030204" pitchFamily="34" charset="0"/>
              </a:rPr>
              <a:t>ما هي النقاط التي واجهتم فيها صعوبة؟</a:t>
            </a:r>
          </a:p>
          <a:p>
            <a:pPr algn="just" rtl="1">
              <a:lnSpc>
                <a:spcPct val="150000"/>
              </a:lnSpc>
            </a:pPr>
            <a:r>
              <a:rPr lang="ar" sz="1400" b="0" i="0" u="none" baseline="0" dirty="0">
                <a:ea typeface="Calibri" panose="020F0502020204030204" pitchFamily="34" charset="0"/>
              </a:rPr>
              <a:t>ما هي الإجابات التي وجدتها؟</a:t>
            </a:r>
          </a:p>
          <a:p>
            <a:pPr algn="just" rtl="1">
              <a:lnSpc>
                <a:spcPct val="150000"/>
              </a:lnSpc>
            </a:pPr>
            <a:r>
              <a:rPr lang="ar" sz="1400" b="0" i="0" u="none" baseline="0" dirty="0">
                <a:ea typeface="Calibri" panose="020F0502020204030204" pitchFamily="34" charset="0"/>
              </a:rPr>
              <a:t>هل هناك إجابات/معلومات ترغب بأن نبحث عنها معًا؟</a:t>
            </a:r>
          </a:p>
          <a:p>
            <a:pPr algn="just" rtl="1">
              <a:lnSpc>
                <a:spcPct val="150000"/>
              </a:lnSpc>
            </a:pPr>
            <a:r>
              <a:rPr lang="ar" sz="1400" b="0" i="0" u="none" baseline="0" dirty="0">
                <a:ea typeface="Calibri" panose="020F0502020204030204" pitchFamily="34" charset="0"/>
              </a:rPr>
              <a:t>لنتحدّث عن الإجابات - كيف تؤثر المعطيات التي وجدتها على قرارك؟</a:t>
            </a:r>
          </a:p>
          <a:p>
            <a:pPr algn="just" rtl="1">
              <a:lnSpc>
                <a:spcPct val="150000"/>
              </a:lnSpc>
            </a:pPr>
            <a:r>
              <a:rPr lang="ar" sz="1400" b="0" i="0" u="none" baseline="0" dirty="0">
                <a:ea typeface="Calibri" panose="020F0502020204030204" pitchFamily="34" charset="0"/>
              </a:rPr>
              <a:t>ماذا تريد بأن تفحص أيضًا؟ هل تعرف بأي طريقة؟</a:t>
            </a:r>
          </a:p>
          <a:p>
            <a:pPr algn="just" rtl="1">
              <a:lnSpc>
                <a:spcPct val="150000"/>
              </a:lnSpc>
            </a:pPr>
            <a:r>
              <a:rPr lang="ar" sz="1400" b="0" i="0" u="none" baseline="0" dirty="0">
                <a:ea typeface="Calibri" panose="020F0502020204030204" pitchFamily="34" charset="0"/>
              </a:rPr>
              <a:t>هل ساعدتك المعلومات التي حصلت عليها في اتخاذ القرار؟ </a:t>
            </a:r>
          </a:p>
          <a:p>
            <a:pPr algn="just" rtl="1">
              <a:lnSpc>
                <a:spcPct val="150000"/>
              </a:lnSpc>
            </a:pPr>
            <a:r>
              <a:rPr lang="ar" sz="1400" b="0" i="0" u="none" baseline="0" dirty="0">
                <a:ea typeface="Calibri" panose="020F0502020204030204" pitchFamily="34" charset="0"/>
              </a:rPr>
              <a:t>ماذا تعلمت من تجربتك هذه؟</a:t>
            </a:r>
          </a:p>
          <a:p>
            <a:pPr algn="just" rtl="1">
              <a:lnSpc>
                <a:spcPct val="150000"/>
              </a:lnSpc>
            </a:pPr>
            <a:r>
              <a:rPr lang="ar" sz="1400" b="0" i="0" u="none" baseline="0" dirty="0">
                <a:ea typeface="Calibri" panose="020F0502020204030204" pitchFamily="34" charset="0"/>
              </a:rPr>
              <a:t>كيف شعرت قبل، خلال وبعد الخروج من منطقة الراحة؟</a:t>
            </a:r>
          </a:p>
          <a:p>
            <a:pPr algn="just" rtl="1">
              <a:lnSpc>
                <a:spcPct val="150000"/>
              </a:lnSpc>
            </a:pPr>
            <a:r>
              <a:rPr lang="ar" sz="1400" b="0" i="0" u="none" baseline="0" dirty="0">
                <a:ea typeface="Calibri" panose="020F0502020204030204" pitchFamily="34" charset="0"/>
              </a:rPr>
              <a:t>ماذا كانت التحديات التي واجهتها؟ وكيف تغلبت عليها؟</a:t>
            </a:r>
          </a:p>
          <a:p>
            <a:pPr algn="just" rtl="1">
              <a:lnSpc>
                <a:spcPct val="150000"/>
              </a:lnSpc>
            </a:pPr>
            <a:r>
              <a:rPr lang="ar" sz="1400" b="0" i="0" u="none" baseline="0" dirty="0">
                <a:ea typeface="Calibri" panose="020F0502020204030204" pitchFamily="34" charset="0"/>
              </a:rPr>
              <a:t>أي آليات كانت ناجعة، وأيها أقل نجاعة؟</a:t>
            </a:r>
          </a:p>
          <a:p>
            <a:pPr algn="just" rtl="1">
              <a:lnSpc>
                <a:spcPct val="150000"/>
              </a:lnSpc>
            </a:pPr>
            <a:r>
              <a:rPr lang="ar" sz="1400" b="0" i="0" u="none" baseline="0" dirty="0">
                <a:ea typeface="Calibri" panose="020F0502020204030204" pitchFamily="34" charset="0"/>
              </a:rPr>
              <a:t>ما الذي فاجأك في هذه التجربة؟</a:t>
            </a:r>
          </a:p>
          <a:p>
            <a:pPr algn="just" rtl="1">
              <a:lnSpc>
                <a:spcPct val="150000"/>
              </a:lnSpc>
            </a:pPr>
            <a:r>
              <a:rPr lang="ar" sz="1400" b="0" i="0" u="none" baseline="0" dirty="0">
                <a:ea typeface="Calibri" panose="020F0502020204030204" pitchFamily="34" charset="0"/>
              </a:rPr>
              <a:t>ما الذي كنت ستغيّره في حال قمت بذلك مجددًا؟</a:t>
            </a:r>
          </a:p>
          <a:p>
            <a:pPr algn="just" rtl="1">
              <a:lnSpc>
                <a:spcPct val="150000"/>
              </a:lnSpc>
            </a:pPr>
            <a:r>
              <a:rPr lang="ar" sz="1400" b="0" i="0" u="none" baseline="0" dirty="0">
                <a:ea typeface="Calibri" panose="020F0502020204030204" pitchFamily="34" charset="0"/>
              </a:rPr>
              <a:t>كيف يمكنك تطبيق ما تعلمته في مجالات أخرى؟</a:t>
            </a:r>
          </a:p>
          <a:p>
            <a:pPr algn="just" rtl="1">
              <a:lnSpc>
                <a:spcPct val="150000"/>
              </a:lnSpc>
            </a:pPr>
            <a:endParaRPr lang="ar" sz="1400" dirty="0"/>
          </a:p>
          <a:p>
            <a:pPr algn="just" rtl="1">
              <a:lnSpc>
                <a:spcPct val="150000"/>
              </a:lnSpc>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33</a:t>
            </a:fld>
            <a:endParaRPr lang="ar" dirty="0"/>
          </a:p>
        </p:txBody>
      </p:sp>
      <p:pic>
        <p:nvPicPr>
          <p:cNvPr id="5" name="Picture 4" descr="A hand holding a pen and shading circles on a sheet">
            <a:extLst>
              <a:ext uri="{FF2B5EF4-FFF2-40B4-BE49-F238E27FC236}">
                <a16:creationId xmlns:a16="http://schemas.microsoft.com/office/drawing/2014/main" id="{103F2A5F-608B-A7CC-0EDE-EA96D853C83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7905058"/>
            <a:ext cx="6858000" cy="4001884"/>
          </a:xfrm>
          <a:prstGeom prst="rect">
            <a:avLst/>
          </a:prstGeom>
        </p:spPr>
      </p:pic>
    </p:spTree>
    <p:extLst>
      <p:ext uri="{BB962C8B-B14F-4D97-AF65-F5344CB8AC3E}">
        <p14:creationId xmlns:p14="http://schemas.microsoft.com/office/powerpoint/2010/main" val="1034151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71488" y="27894"/>
            <a:ext cx="5915025" cy="1914702"/>
          </a:xfrm>
        </p:spPr>
        <p:txBody>
          <a:bodyPr/>
          <a:lstStyle/>
          <a:p>
            <a:pPr algn="r" rtl="1"/>
            <a:r>
              <a:rPr lang="ar" b="0" i="0" u="none" baseline="0" dirty="0">
                <a:solidFill>
                  <a:srgbClr val="0068F5"/>
                </a:solidFill>
              </a:rPr>
              <a:t>تمرين المستقبلات التسعة</a:t>
            </a:r>
            <a:br>
              <a:rPr lang="ar" dirty="0">
                <a:solidFill>
                  <a:srgbClr val="2DBDD6"/>
                </a:solidFill>
              </a:rPr>
            </a:br>
            <a:r>
              <a:rPr lang="ar" sz="2800" b="0" i="0" u="none" baseline="0" dirty="0"/>
              <a:t>أداة لبلورة الرؤيا والميول المهنية</a:t>
            </a:r>
            <a:endParaRPr lang="ar" dirty="0"/>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71487" y="1550910"/>
            <a:ext cx="5915025" cy="7392693"/>
          </a:xfrm>
        </p:spPr>
        <p:txBody>
          <a:bodyPr>
            <a:noAutofit/>
          </a:bodyPr>
          <a:lstStyle/>
          <a:p>
            <a:pPr marL="0" indent="0" algn="just" rtl="1">
              <a:lnSpc>
                <a:spcPct val="150000"/>
              </a:lnSpc>
              <a:buNone/>
            </a:pPr>
            <a:r>
              <a:rPr lang="ar" sz="1400" b="1" i="0" u="none" baseline="0" dirty="0">
                <a:ea typeface="Calibri" panose="020F0502020204030204" pitchFamily="34" charset="0"/>
              </a:rPr>
              <a:t>يمكننا الاستعانة بتمرين المستقبلات التسعة للتعمّق في بحث المواضيع والمجالات التي حصلنا عليها، ومعرفة ما الذي يمكننا أن نعرفه أيضًا عن المشترك من خلال الاستبيان.</a:t>
            </a:r>
          </a:p>
          <a:p>
            <a:pPr marL="0" indent="0" algn="just" rtl="1">
              <a:lnSpc>
                <a:spcPct val="150000"/>
              </a:lnSpc>
              <a:buNone/>
            </a:pPr>
            <a:r>
              <a:rPr lang="ar" sz="1400" b="0" i="0" u="none" baseline="0" dirty="0">
                <a:solidFill>
                  <a:srgbClr val="0068F5"/>
                </a:solidFill>
                <a:ea typeface="Calibri" panose="020F0502020204030204" pitchFamily="34" charset="0"/>
              </a:rPr>
              <a:t>ما هي آلية عمل التمرين؟</a:t>
            </a:r>
          </a:p>
          <a:p>
            <a:pPr marL="0" indent="0" algn="just" rtl="1">
              <a:lnSpc>
                <a:spcPct val="150000"/>
              </a:lnSpc>
              <a:buNone/>
            </a:pPr>
            <a:r>
              <a:rPr lang="ar" sz="1400" b="0" i="0" u="none" baseline="0" dirty="0">
                <a:ea typeface="Calibri" panose="020F0502020204030204" pitchFamily="34" charset="0"/>
              </a:rPr>
              <a:t>المستقبلات التسعة هي أداة لبلورة الرؤيا والميول المهنية. الأداة مقتبسة من كتاب جوليا كاميرون "طريق الفنّان". هذه أداة مؤثرة جدًا وتشجّع على التفكير المنفتح. هذه الأداة تحثّ المشتركين على الافتراض بأننا نعيش في عالم خالٍ من الحدود والتقييدات، من أجل إزالة القيود عنهم. الهدف من الأداة هو مساعدة المشترك في التعرّف على نقاط قوته، ميوله المهنية والرؤيا التي يسعي إليها في عالم العمل، وذلك من خلال التفكير المجازي بالمستقبلات المهنية. خلال التمرين، يُطلب من المشترك أن يقسم صفحة فارغة إلى تسعة أقسام، وأن يرسم في كل واحد منها المستقبل المهني الذي يتخيّله لنفسه، في عالم خالٍ من الحدود.</a:t>
            </a:r>
          </a:p>
          <a:p>
            <a:pPr marL="0" indent="0" algn="just" rtl="1">
              <a:lnSpc>
                <a:spcPct val="150000"/>
              </a:lnSpc>
              <a:buNone/>
            </a:pPr>
            <a:r>
              <a:rPr lang="ar" sz="1400" b="0" i="0" u="none" baseline="0" dirty="0">
                <a:solidFill>
                  <a:srgbClr val="0068F5"/>
                </a:solidFill>
                <a:ea typeface="Calibri" panose="020F0502020204030204" pitchFamily="34" charset="0"/>
              </a:rPr>
              <a:t>في التمرين الأصلي: </a:t>
            </a:r>
            <a:r>
              <a:rPr lang="ar" sz="1400" b="0" i="0" u="none" baseline="0" dirty="0">
                <a:ea typeface="Calibri" panose="020F0502020204030204" pitchFamily="34" charset="0"/>
              </a:rPr>
              <a:t>يُنهي المشترك التمرين عندما يرسم تسعة مستقبلات مهنية تختلف عن بعضها البعض. كما ذكرنا، لا حاجة بأن تكون المستقبلات واقعية أو معتمِدة على خبرة سابقة. يمكن ويستحسن رسم أي صورة حياتية يريدها المشترك لنفسه. يمكن أن يختار أيّ شيء يخطر له، وفي أي وقت. الفرضية هي أنّه كلما كانت المستقبلات أقرب إلى الأمنيات، يكون من الأسهل معرفة الميول منها. نلفت انتباهكم، بغضّ النظر عن مجال العمل نفسه، الأهمّ هو ما يمثّله بالنسبة للمشترك. </a:t>
            </a:r>
          </a:p>
          <a:p>
            <a:pPr marL="0" indent="0" algn="just" rtl="1">
              <a:lnSpc>
                <a:spcPct val="100000"/>
              </a:lnSpc>
              <a:buNone/>
            </a:pPr>
            <a:endParaRPr lang="ar" sz="1400" dirty="0"/>
          </a:p>
          <a:p>
            <a:pPr marL="0" indent="0" algn="just" rtl="1">
              <a:lnSpc>
                <a:spcPct val="100000"/>
              </a:lnSpc>
              <a:buNone/>
            </a:pPr>
            <a:r>
              <a:rPr lang="ar" sz="1400" b="0" i="0" u="none" baseline="0" dirty="0">
                <a:solidFill>
                  <a:srgbClr val="0068F5"/>
                </a:solidFill>
                <a:ea typeface="Calibri" panose="020F0502020204030204" pitchFamily="34" charset="0"/>
              </a:rPr>
              <a:t>في تمريننا: </a:t>
            </a:r>
            <a:r>
              <a:rPr lang="ar" sz="1400" b="0" i="0" u="none" baseline="0" dirty="0">
                <a:ea typeface="Calibri" panose="020F0502020204030204" pitchFamily="34" charset="0"/>
              </a:rPr>
              <a:t>نستخدم هذه الأداة لكي نبحث وحلل النتائج التي حصلنا عليها.</a:t>
            </a:r>
          </a:p>
          <a:p>
            <a:pPr marL="0" indent="0" algn="just" rtl="1">
              <a:lnSpc>
                <a:spcPct val="150000"/>
              </a:lnSpc>
              <a:buNone/>
            </a:pPr>
            <a:r>
              <a:rPr lang="ar" sz="1400" b="0" i="0" u="none" baseline="0" dirty="0">
                <a:ea typeface="Calibri" panose="020F0502020204030204" pitchFamily="34" charset="0"/>
              </a:rPr>
              <a:t> </a:t>
            </a:r>
            <a:r>
              <a:rPr lang="ar" sz="1400" b="0" i="0" u="none" baseline="0" dirty="0">
                <a:solidFill>
                  <a:srgbClr val="0068F5"/>
                </a:solidFill>
                <a:ea typeface="Calibri" panose="020F0502020204030204" pitchFamily="34" charset="0"/>
              </a:rPr>
              <a:t>نشرح للمشترك: </a:t>
            </a:r>
            <a:r>
              <a:rPr lang="ar" sz="1400" b="0" i="0" u="none" baseline="0" dirty="0">
                <a:ea typeface="Calibri" panose="020F0502020204030204" pitchFamily="34" charset="0"/>
              </a:rPr>
              <a:t>تخيّلوا أن لديكم 8 فرص أخرى، 8 سيناريوهات حياتية أخرى، أي بالمجمل 9 مستقبلات مهنية تختلف عن بعضها البعض. ماذا تريدون بأن تكونوا في الحقيقة؟ لو كانت كل الإمكانيات متاحة، وكانت لديكم كل الموارد التي تحلمون بها، حتى تلك التي لا يمكنكم حتى تخيّلها؟</a:t>
            </a:r>
          </a:p>
          <a:p>
            <a:pPr marL="0" indent="0" algn="just" rtl="1">
              <a:lnSpc>
                <a:spcPct val="100000"/>
              </a:lnSpc>
              <a:buNone/>
            </a:pPr>
            <a:endParaRPr lang="ar" sz="1400" dirty="0"/>
          </a:p>
          <a:p>
            <a:pPr marL="0" indent="0" algn="just" rtl="1">
              <a:lnSpc>
                <a:spcPct val="100000"/>
              </a:lnSpc>
              <a:buNone/>
            </a:pPr>
            <a:endParaRPr lang="ar" sz="1400" dirty="0"/>
          </a:p>
          <a:p>
            <a:pPr marL="0" indent="0" algn="just" rtl="1">
              <a:lnSpc>
                <a:spcPct val="100000"/>
              </a:lnSpc>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34</a:t>
            </a:fld>
            <a:endParaRPr lang="ar" dirty="0"/>
          </a:p>
        </p:txBody>
      </p:sp>
      <p:sp>
        <p:nvSpPr>
          <p:cNvPr id="7" name="Rectangle 6">
            <a:extLst>
              <a:ext uri="{FF2B5EF4-FFF2-40B4-BE49-F238E27FC236}">
                <a16:creationId xmlns:a16="http://schemas.microsoft.com/office/drawing/2014/main" id="{B7741BED-9291-3498-43EA-53FA61BEA813}"/>
              </a:ext>
            </a:extLst>
          </p:cNvPr>
          <p:cNvSpPr/>
          <p:nvPr/>
        </p:nvSpPr>
        <p:spPr>
          <a:xfrm rot="16200000">
            <a:off x="-1273919" y="8229557"/>
            <a:ext cx="2950364" cy="402523"/>
          </a:xfrm>
          <a:prstGeom prst="rect">
            <a:avLst/>
          </a:prstGeom>
          <a:solidFill>
            <a:srgbClr val="143B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 b="0" i="0" u="none" baseline="0" dirty="0">
                <a:latin typeface="Calibri" panose="020F0502020204030204" pitchFamily="34" charset="0"/>
                <a:cs typeface="Calibri" panose="020F0502020204030204" pitchFamily="34" charset="0"/>
              </a:rPr>
              <a:t>ملحق ب </a:t>
            </a:r>
            <a:endParaRPr lang="a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9418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71488" y="681924"/>
            <a:ext cx="5915025" cy="8663554"/>
          </a:xfrm>
        </p:spPr>
        <p:txBody>
          <a:bodyPr>
            <a:normAutofit/>
          </a:bodyPr>
          <a:lstStyle/>
          <a:p>
            <a:pPr marL="0" indent="0" algn="just" rtl="1">
              <a:lnSpc>
                <a:spcPct val="150000"/>
              </a:lnSpc>
              <a:buNone/>
            </a:pPr>
            <a:r>
              <a:rPr lang="ar" sz="1400" b="0" i="0" u="none" baseline="0"/>
              <a:t>من المهم جدًا أن نقول للمشتركين قبل أن يبدؤوا بالرسم: لا يجب أن تكون الرسومات منطقية بالضرورة. هذا الوقت المناسب لتتخيّلوا أي فكرة تخطر لكم.  الصفحة التي أمامك مقسمة إلى تسعة أقسام. ارسموا في كل قسم مستقبلًا واحدًا تتخيّلونه لأنفسكم. استعينوا بقائمة مجالات العمل والدراسة التي اقترحها عليكم الموقع. </a:t>
            </a:r>
          </a:p>
          <a:p>
            <a:pPr marL="0" indent="0" algn="just" rtl="1">
              <a:lnSpc>
                <a:spcPct val="150000"/>
              </a:lnSpc>
              <a:buNone/>
            </a:pPr>
            <a:endParaRPr lang="ar" sz="1400" dirty="0"/>
          </a:p>
          <a:p>
            <a:pPr marL="0" indent="0" algn="just" rtl="1">
              <a:lnSpc>
                <a:spcPct val="150000"/>
              </a:lnSpc>
              <a:buNone/>
            </a:pPr>
            <a:r>
              <a:rPr lang="ar" sz="1400" b="0" i="0" u="none" baseline="0"/>
              <a:t>نلفت انتباهكم إلى أنه بسبب خوف الكثير من المشتركين من الرسم، من المهم أن نوضح لهم أن التمرين هو ليس تمري رسم، بل تمرين لإيجاد وبلورة الرؤيا، الميول ونقاط القوة. الرسم هو وسيلة إبداعية تساعد على استكشاف الميول التي لم يتم استخلاصها بشكل واعٍ. الفرضية هي أنّه كلما كانت المستقبلات أقرب إلى الأمنيات، يكون من الأسهل معرفة الميول منها. طالب العمل يُنهي التمرين عندما يرسم تسعة مستقبلات مهنية تختلف عن بعضها البعض. مستقبل واحد في كل خانة. يمكن أيضَا تشجيع المشتركين والقول لهم إنهم الوحيدون الذين سيرون الرسم، وليسوا مجبرين لمشاركته مع أي شخص.</a:t>
            </a:r>
          </a:p>
          <a:p>
            <a:pPr algn="just" rtl="1">
              <a:lnSpc>
                <a:spcPct val="150000"/>
              </a:lnSpc>
              <a:buFont typeface="Wingdings" panose="05000000000000000000" pitchFamily="2" charset="2"/>
              <a:buChar char="q"/>
            </a:pPr>
            <a:endParaRPr lang="ar" sz="1400" dirty="0"/>
          </a:p>
          <a:p>
            <a:pPr marL="0" indent="0" algn="just" rtl="1">
              <a:lnSpc>
                <a:spcPct val="150000"/>
              </a:lnSpc>
              <a:buNone/>
            </a:pPr>
            <a:endParaRPr lang="ar" sz="1400" dirty="0"/>
          </a:p>
          <a:p>
            <a:pPr marL="0" indent="0" algn="just" rtl="1">
              <a:lnSpc>
                <a:spcPct val="100000"/>
              </a:lnSpc>
              <a:buNone/>
            </a:pPr>
            <a:r>
              <a:rPr lang="ar" sz="1400" b="0" i="0" u="none" baseline="0">
                <a:solidFill>
                  <a:srgbClr val="0068F5"/>
                </a:solidFill>
              </a:rPr>
              <a:t> بعد الرسم، نطلب من المشتركين:</a:t>
            </a:r>
          </a:p>
          <a:p>
            <a:pPr algn="just" rtl="1">
              <a:lnSpc>
                <a:spcPct val="100000"/>
              </a:lnSpc>
              <a:buFont typeface="Wingdings" panose="05000000000000000000" pitchFamily="2" charset="2"/>
              <a:buChar char="q"/>
            </a:pPr>
            <a:r>
              <a:rPr lang="ar" sz="1400" b="0" i="0" u="none" baseline="0"/>
              <a:t>اكتبوا بجانب كل مهنة سبب اختياركم لها. لماذا اخترتم هذه المهنة؟</a:t>
            </a:r>
          </a:p>
          <a:p>
            <a:pPr algn="just" rtl="1">
              <a:lnSpc>
                <a:spcPct val="100000"/>
              </a:lnSpc>
              <a:buFont typeface="Wingdings" panose="05000000000000000000" pitchFamily="2" charset="2"/>
              <a:buChar char="q"/>
            </a:pPr>
            <a:r>
              <a:rPr lang="ar" sz="1400" b="0" i="0" u="none" baseline="0"/>
              <a:t>هل تلاحظون أسبابًا تتكرّر؟ ما هي؟ </a:t>
            </a:r>
          </a:p>
          <a:p>
            <a:pPr algn="just" rtl="1">
              <a:lnSpc>
                <a:spcPct val="100000"/>
              </a:lnSpc>
              <a:buFont typeface="Wingdings" panose="05000000000000000000" pitchFamily="2" charset="2"/>
              <a:buChar char="q"/>
            </a:pPr>
            <a:r>
              <a:rPr lang="ar" sz="1400" b="0" i="0" u="none" baseline="0"/>
              <a:t>ما الذي يجذبكم في كل مهنة قمتم برسمها؟</a:t>
            </a:r>
          </a:p>
          <a:p>
            <a:pPr algn="just" rtl="1">
              <a:lnSpc>
                <a:spcPct val="100000"/>
              </a:lnSpc>
              <a:buFont typeface="Wingdings" panose="05000000000000000000" pitchFamily="2" charset="2"/>
              <a:buChar char="q"/>
            </a:pPr>
            <a:r>
              <a:rPr lang="ar" sz="1400" b="0" i="0" u="none" baseline="0"/>
              <a:t>ما الذي تحققونه في مجال العمل هذا؟</a:t>
            </a:r>
          </a:p>
          <a:p>
            <a:pPr algn="just" rtl="1">
              <a:lnSpc>
                <a:spcPct val="100000"/>
              </a:lnSpc>
              <a:buFont typeface="Wingdings" panose="05000000000000000000" pitchFamily="2" charset="2"/>
              <a:buChar char="q"/>
            </a:pPr>
            <a:r>
              <a:rPr lang="ar" sz="1400" b="0" i="0" u="none" baseline="0"/>
              <a:t>هل تلاحظون أمورًا أخرى تتكرّر؟</a:t>
            </a:r>
          </a:p>
          <a:p>
            <a:pPr algn="just" rtl="1">
              <a:lnSpc>
                <a:spcPct val="100000"/>
              </a:lnSpc>
              <a:buFont typeface="Wingdings" panose="05000000000000000000" pitchFamily="2" charset="2"/>
              <a:buChar char="q"/>
            </a:pPr>
            <a:r>
              <a:rPr lang="ar" sz="1400" b="0" i="0" u="none" baseline="0"/>
              <a:t>ماذا تعنيه هذه الأمور بالنسبة لكم؟ هل يوجد بينها قاسم مشترك؟ </a:t>
            </a:r>
          </a:p>
          <a:p>
            <a:pPr marL="0" indent="0" algn="just" rtl="1">
              <a:lnSpc>
                <a:spcPct val="100000"/>
              </a:lnSpc>
              <a:buNone/>
            </a:pPr>
            <a:endParaRPr lang="ar" sz="1400" dirty="0"/>
          </a:p>
          <a:p>
            <a:pPr marL="0" indent="0" algn="just" rtl="1">
              <a:lnSpc>
                <a:spcPct val="100000"/>
              </a:lnSpc>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35</a:t>
            </a:fld>
            <a:endParaRPr lang="ar" dirty="0"/>
          </a:p>
        </p:txBody>
      </p:sp>
    </p:spTree>
    <p:extLst>
      <p:ext uri="{BB962C8B-B14F-4D97-AF65-F5344CB8AC3E}">
        <p14:creationId xmlns:p14="http://schemas.microsoft.com/office/powerpoint/2010/main" val="2199338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71488" y="681924"/>
            <a:ext cx="5915025" cy="8663554"/>
          </a:xfrm>
        </p:spPr>
        <p:txBody>
          <a:bodyPr>
            <a:normAutofit/>
          </a:bodyPr>
          <a:lstStyle/>
          <a:p>
            <a:pPr marL="0" indent="0" algn="just" rtl="1">
              <a:lnSpc>
                <a:spcPct val="100000"/>
              </a:lnSpc>
              <a:buNone/>
            </a:pPr>
            <a:endParaRPr lang="ar" sz="1400" dirty="0"/>
          </a:p>
          <a:p>
            <a:pPr marL="0" indent="0" algn="just" rtl="1">
              <a:lnSpc>
                <a:spcPct val="100000"/>
              </a:lnSpc>
              <a:buNone/>
            </a:pPr>
            <a:r>
              <a:rPr lang="ar" sz="1500" b="1" i="0" u="none" baseline="0"/>
              <a:t>بعد أن يُنهي المشترك الرسم ويجيب عن الأسئلة، افحصوا الإجابات بمساعدة الأسئلة التالية:</a:t>
            </a:r>
          </a:p>
          <a:p>
            <a:pPr marL="0" indent="0" algn="just" rtl="1">
              <a:lnSpc>
                <a:spcPct val="100000"/>
              </a:lnSpc>
              <a:buNone/>
            </a:pPr>
            <a:endParaRPr lang="ar" sz="1500" dirty="0"/>
          </a:p>
          <a:p>
            <a:pPr algn="just" rtl="1">
              <a:lnSpc>
                <a:spcPct val="110000"/>
              </a:lnSpc>
              <a:buFont typeface="Wingdings" panose="05000000000000000000" pitchFamily="2" charset="2"/>
              <a:buChar char="q"/>
            </a:pPr>
            <a:r>
              <a:rPr lang="ar" sz="1500" b="0" i="0" u="none" baseline="0"/>
              <a:t>ماذا رسمتم؟</a:t>
            </a:r>
          </a:p>
          <a:p>
            <a:pPr algn="just" rtl="1">
              <a:lnSpc>
                <a:spcPct val="110000"/>
              </a:lnSpc>
              <a:buFont typeface="Wingdings" panose="05000000000000000000" pitchFamily="2" charset="2"/>
              <a:buChar char="q"/>
            </a:pPr>
            <a:r>
              <a:rPr lang="ar" sz="1500" b="0" i="0" u="none" baseline="0"/>
              <a:t>صِفوا المستقبلات المختلفة - من أنتم في كل واحد منها؟</a:t>
            </a:r>
          </a:p>
          <a:p>
            <a:pPr algn="just" rtl="1">
              <a:lnSpc>
                <a:spcPct val="110000"/>
              </a:lnSpc>
              <a:buFont typeface="Wingdings" panose="05000000000000000000" pitchFamily="2" charset="2"/>
              <a:buChar char="q"/>
            </a:pPr>
            <a:r>
              <a:rPr lang="ar" sz="1500" b="0" i="0" u="none" baseline="0"/>
              <a:t>ما الذي يجذبكم في كل مهنة قمتم برسمها؟</a:t>
            </a:r>
          </a:p>
          <a:p>
            <a:pPr algn="just" rtl="1">
              <a:lnSpc>
                <a:spcPct val="110000"/>
              </a:lnSpc>
              <a:buFont typeface="Wingdings" panose="05000000000000000000" pitchFamily="2" charset="2"/>
              <a:buChar char="q"/>
            </a:pPr>
            <a:r>
              <a:rPr lang="ar" sz="1500" b="0" i="0" u="none" baseline="0"/>
              <a:t>بجانب كل مهنة، اكتبوا ما هي الإمكانية للقيام بها.</a:t>
            </a:r>
          </a:p>
          <a:p>
            <a:pPr algn="just" rtl="1">
              <a:lnSpc>
                <a:spcPct val="110000"/>
              </a:lnSpc>
              <a:buFont typeface="Wingdings" panose="05000000000000000000" pitchFamily="2" charset="2"/>
              <a:buChar char="q"/>
            </a:pPr>
            <a:r>
              <a:rPr lang="ar" sz="1500" b="0" i="0" u="none" baseline="0"/>
              <a:t>هل تلاحظون أمورًا تتكرّر؟</a:t>
            </a:r>
          </a:p>
          <a:p>
            <a:pPr algn="just" rtl="1">
              <a:lnSpc>
                <a:spcPct val="110000"/>
              </a:lnSpc>
              <a:buFont typeface="Wingdings" panose="05000000000000000000" pitchFamily="2" charset="2"/>
              <a:buChar char="q"/>
            </a:pPr>
            <a:r>
              <a:rPr lang="ar" sz="1500" b="0" i="0" u="none" baseline="0"/>
              <a:t>هل توجد قواسم مشتركة بين الاختيارات المختلفة؟</a:t>
            </a:r>
          </a:p>
          <a:p>
            <a:pPr algn="just" rtl="1">
              <a:lnSpc>
                <a:spcPct val="110000"/>
              </a:lnSpc>
              <a:buFont typeface="Wingdings" panose="05000000000000000000" pitchFamily="2" charset="2"/>
              <a:buChar char="q"/>
            </a:pPr>
            <a:r>
              <a:rPr lang="ar" sz="1500" b="0" i="0" u="none" baseline="0"/>
              <a:t>ما الذي تحققونه في مجال العمل هذا؟</a:t>
            </a:r>
          </a:p>
          <a:p>
            <a:pPr marR="457200" algn="just" rtl="1">
              <a:lnSpc>
                <a:spcPct val="110000"/>
              </a:lnSpc>
              <a:spcAft>
                <a:spcPts val="800"/>
              </a:spcAft>
              <a:buFont typeface="Wingdings" panose="05000000000000000000" pitchFamily="2" charset="2"/>
              <a:buChar char="q"/>
            </a:pPr>
            <a:r>
              <a:rPr lang="ar" sz="1500" b="0" i="0" u="none" baseline="0">
                <a:effectLst/>
                <a:latin typeface="Calibri" panose="020F0502020204030204" pitchFamily="34" charset="0"/>
                <a:ea typeface="Alef" panose="00000500000000000000" pitchFamily="2" charset="-79"/>
              </a:rPr>
              <a:t>ما الذي يقف من وراء ذلك؟</a:t>
            </a:r>
          </a:p>
          <a:p>
            <a:pPr marR="457200" algn="just" rtl="1">
              <a:lnSpc>
                <a:spcPct val="110000"/>
              </a:lnSpc>
              <a:spcAft>
                <a:spcPts val="800"/>
              </a:spcAft>
              <a:buFont typeface="Wingdings" panose="05000000000000000000" pitchFamily="2" charset="2"/>
              <a:buChar char="q"/>
            </a:pPr>
            <a:r>
              <a:rPr lang="ar" sz="1500" b="0" i="0" u="none" baseline="0">
                <a:effectLst/>
                <a:latin typeface="Calibri" panose="020F0502020204030204" pitchFamily="34" charset="0"/>
                <a:ea typeface="Alef" panose="00000500000000000000" pitchFamily="2" charset="-79"/>
              </a:rPr>
              <a:t> ماذا يمثّل ذلك؟</a:t>
            </a:r>
          </a:p>
          <a:p>
            <a:pPr marR="457200" algn="just" rtl="1">
              <a:lnSpc>
                <a:spcPct val="110000"/>
              </a:lnSpc>
              <a:spcAft>
                <a:spcPts val="800"/>
              </a:spcAft>
              <a:buFont typeface="Wingdings" panose="05000000000000000000" pitchFamily="2" charset="2"/>
              <a:buChar char="q"/>
            </a:pPr>
            <a:r>
              <a:rPr lang="ar" sz="1500" b="0" i="0" u="none" baseline="0">
                <a:effectLst/>
                <a:latin typeface="Calibri" panose="020F0502020204030204" pitchFamily="34" charset="0"/>
                <a:ea typeface="Alef" panose="00000500000000000000" pitchFamily="2" charset="-79"/>
              </a:rPr>
              <a:t>ما هي القيَم المهمة بالنسبة لكم، والتي تتكرّر في المستقبلات التي قمتم برسمها؟</a:t>
            </a:r>
            <a:endParaRPr lang="ar" sz="1500" dirty="0">
              <a:effectLst/>
              <a:latin typeface="Calibri" panose="020F0502020204030204" pitchFamily="34" charset="0"/>
              <a:ea typeface="Calibri" panose="020F0502020204030204" pitchFamily="34" charset="0"/>
            </a:endParaRPr>
          </a:p>
          <a:p>
            <a:pPr marL="0" indent="0" algn="just" rtl="1">
              <a:lnSpc>
                <a:spcPct val="100000"/>
              </a:lnSpc>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36</a:t>
            </a:fld>
            <a:endParaRPr lang="ar" dirty="0"/>
          </a:p>
        </p:txBody>
      </p:sp>
    </p:spTree>
    <p:extLst>
      <p:ext uri="{BB962C8B-B14F-4D97-AF65-F5344CB8AC3E}">
        <p14:creationId xmlns:p14="http://schemas.microsoft.com/office/powerpoint/2010/main" val="3225555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71488" y="681924"/>
            <a:ext cx="5915025" cy="8663554"/>
          </a:xfrm>
        </p:spPr>
        <p:txBody>
          <a:bodyPr>
            <a:normAutofit/>
          </a:bodyPr>
          <a:lstStyle/>
          <a:p>
            <a:pPr marL="0" indent="0" algn="just" rtl="1">
              <a:lnSpc>
                <a:spcPct val="100000"/>
              </a:lnSpc>
              <a:buNone/>
            </a:pPr>
            <a:r>
              <a:rPr lang="ar" sz="1400" b="0" i="0" u="none" baseline="0"/>
              <a:t> </a:t>
            </a:r>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37</a:t>
            </a:fld>
            <a:endParaRPr lang="ar" dirty="0"/>
          </a:p>
        </p:txBody>
      </p:sp>
      <p:sp>
        <p:nvSpPr>
          <p:cNvPr id="5" name="Title 1">
            <a:extLst>
              <a:ext uri="{FF2B5EF4-FFF2-40B4-BE49-F238E27FC236}">
                <a16:creationId xmlns:a16="http://schemas.microsoft.com/office/drawing/2014/main" id="{03D46E47-0C40-9BC2-9A0D-4867CD5F437A}"/>
              </a:ext>
            </a:extLst>
          </p:cNvPr>
          <p:cNvSpPr>
            <a:spLocks noGrp="1"/>
          </p:cNvSpPr>
          <p:nvPr>
            <p:ph type="title"/>
          </p:nvPr>
        </p:nvSpPr>
        <p:spPr>
          <a:xfrm>
            <a:off x="471488" y="27894"/>
            <a:ext cx="5915025" cy="1914702"/>
          </a:xfrm>
        </p:spPr>
        <p:txBody>
          <a:bodyPr/>
          <a:lstStyle/>
          <a:p>
            <a:pPr algn="r" rtl="1"/>
            <a:r>
              <a:rPr lang="ar" b="0" i="0" u="none" baseline="0">
                <a:solidFill>
                  <a:srgbClr val="0068F5"/>
                </a:solidFill>
              </a:rPr>
              <a:t>تمرين المستقبلات التسعة</a:t>
            </a:r>
            <a:br>
              <a:rPr lang="ar">
                <a:solidFill>
                  <a:srgbClr val="2DBDD6"/>
                </a:solidFill>
              </a:rPr>
            </a:br>
            <a:r>
              <a:rPr lang="ar" sz="2800" b="0" i="0" u="none" baseline="0"/>
              <a:t>أداة لبلورة الرؤيا والميول المهنية</a:t>
            </a:r>
            <a:endParaRPr lang="ar" dirty="0"/>
          </a:p>
        </p:txBody>
      </p:sp>
      <p:graphicFrame>
        <p:nvGraphicFramePr>
          <p:cNvPr id="6" name="Table 6">
            <a:extLst>
              <a:ext uri="{FF2B5EF4-FFF2-40B4-BE49-F238E27FC236}">
                <a16:creationId xmlns:a16="http://schemas.microsoft.com/office/drawing/2014/main" id="{34B814AC-18A5-9BB1-414F-E0FC31B3859F}"/>
              </a:ext>
            </a:extLst>
          </p:cNvPr>
          <p:cNvGraphicFramePr>
            <a:graphicFrameLocks noGrp="1"/>
          </p:cNvGraphicFramePr>
          <p:nvPr>
            <p:extLst>
              <p:ext uri="{D42A27DB-BD31-4B8C-83A1-F6EECF244321}">
                <p14:modId xmlns:p14="http://schemas.microsoft.com/office/powerpoint/2010/main" val="2936478021"/>
              </p:ext>
            </p:extLst>
          </p:nvPr>
        </p:nvGraphicFramePr>
        <p:xfrm>
          <a:off x="489824" y="2761564"/>
          <a:ext cx="5805327" cy="5775561"/>
        </p:xfrm>
        <a:graphic>
          <a:graphicData uri="http://schemas.openxmlformats.org/drawingml/2006/table">
            <a:tbl>
              <a:tblPr firstRow="1" bandRow="1">
                <a:tableStyleId>{5C22544A-7EE6-4342-B048-85BDC9FD1C3A}</a:tableStyleId>
              </a:tblPr>
              <a:tblGrid>
                <a:gridCol w="1935109">
                  <a:extLst>
                    <a:ext uri="{9D8B030D-6E8A-4147-A177-3AD203B41FA5}">
                      <a16:colId xmlns:a16="http://schemas.microsoft.com/office/drawing/2014/main" val="2483496000"/>
                    </a:ext>
                  </a:extLst>
                </a:gridCol>
                <a:gridCol w="1935109">
                  <a:extLst>
                    <a:ext uri="{9D8B030D-6E8A-4147-A177-3AD203B41FA5}">
                      <a16:colId xmlns:a16="http://schemas.microsoft.com/office/drawing/2014/main" val="4072114063"/>
                    </a:ext>
                  </a:extLst>
                </a:gridCol>
                <a:gridCol w="1935109">
                  <a:extLst>
                    <a:ext uri="{9D8B030D-6E8A-4147-A177-3AD203B41FA5}">
                      <a16:colId xmlns:a16="http://schemas.microsoft.com/office/drawing/2014/main" val="1168860977"/>
                    </a:ext>
                  </a:extLst>
                </a:gridCol>
              </a:tblGrid>
              <a:tr h="1925187">
                <a:tc>
                  <a:txBody>
                    <a:bodyPr/>
                    <a:lstStyle/>
                    <a:p>
                      <a:endParaRPr lang="ar" dirty="0">
                        <a:latin typeface="Calibri" panose="020F0502020204030204" pitchFamily="34" charset="0"/>
                        <a:cs typeface="Calibri" panose="020F0502020204030204" pitchFamily="34" charset="0"/>
                      </a:endParaRPr>
                    </a:p>
                  </a:txBody>
                  <a:tcPr/>
                </a:tc>
                <a:tc>
                  <a:txBody>
                    <a:bodyPr/>
                    <a:lstStyle/>
                    <a:p>
                      <a:endParaRPr lang="ar" dirty="0">
                        <a:latin typeface="Calibri" panose="020F0502020204030204" pitchFamily="34" charset="0"/>
                        <a:cs typeface="Calibri" panose="020F0502020204030204" pitchFamily="34" charset="0"/>
                      </a:endParaRPr>
                    </a:p>
                  </a:txBody>
                  <a:tcPr/>
                </a:tc>
                <a:tc>
                  <a:txBody>
                    <a:bodyPr/>
                    <a:lstStyle/>
                    <a:p>
                      <a:endParaRPr lang="a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60183808"/>
                  </a:ext>
                </a:extLst>
              </a:tr>
              <a:tr h="1925187">
                <a:tc>
                  <a:txBody>
                    <a:bodyPr/>
                    <a:lstStyle/>
                    <a:p>
                      <a:endParaRPr lang="ar" dirty="0">
                        <a:latin typeface="Calibri" panose="020F0502020204030204" pitchFamily="34" charset="0"/>
                        <a:cs typeface="Calibri" panose="020F0502020204030204" pitchFamily="34" charset="0"/>
                      </a:endParaRPr>
                    </a:p>
                  </a:txBody>
                  <a:tcPr/>
                </a:tc>
                <a:tc>
                  <a:txBody>
                    <a:bodyPr/>
                    <a:lstStyle/>
                    <a:p>
                      <a:endParaRPr lang="ar" dirty="0">
                        <a:latin typeface="Calibri" panose="020F0502020204030204" pitchFamily="34" charset="0"/>
                        <a:cs typeface="Calibri" panose="020F0502020204030204" pitchFamily="34" charset="0"/>
                      </a:endParaRPr>
                    </a:p>
                  </a:txBody>
                  <a:tcPr/>
                </a:tc>
                <a:tc>
                  <a:txBody>
                    <a:bodyPr/>
                    <a:lstStyle/>
                    <a:p>
                      <a:endParaRPr lang="a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43210496"/>
                  </a:ext>
                </a:extLst>
              </a:tr>
              <a:tr h="1925187">
                <a:tc>
                  <a:txBody>
                    <a:bodyPr/>
                    <a:lstStyle/>
                    <a:p>
                      <a:endParaRPr lang="ar" dirty="0">
                        <a:latin typeface="Calibri" panose="020F0502020204030204" pitchFamily="34" charset="0"/>
                        <a:cs typeface="Calibri" panose="020F0502020204030204" pitchFamily="34" charset="0"/>
                      </a:endParaRPr>
                    </a:p>
                  </a:txBody>
                  <a:tcPr/>
                </a:tc>
                <a:tc>
                  <a:txBody>
                    <a:bodyPr/>
                    <a:lstStyle/>
                    <a:p>
                      <a:endParaRPr lang="ar" dirty="0">
                        <a:latin typeface="Calibri" panose="020F0502020204030204" pitchFamily="34" charset="0"/>
                        <a:cs typeface="Calibri" panose="020F0502020204030204" pitchFamily="34" charset="0"/>
                      </a:endParaRPr>
                    </a:p>
                  </a:txBody>
                  <a:tcPr/>
                </a:tc>
                <a:tc>
                  <a:txBody>
                    <a:bodyPr/>
                    <a:lstStyle/>
                    <a:p>
                      <a:endParaRPr lang="a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82748580"/>
                  </a:ext>
                </a:extLst>
              </a:tr>
            </a:tbl>
          </a:graphicData>
        </a:graphic>
      </p:graphicFrame>
      <p:pic>
        <p:nvPicPr>
          <p:cNvPr id="7" name="Graphic 6" descr="Scribble with solid fill">
            <a:extLst>
              <a:ext uri="{FF2B5EF4-FFF2-40B4-BE49-F238E27FC236}">
                <a16:creationId xmlns:a16="http://schemas.microsoft.com/office/drawing/2014/main" id="{1DD51722-D8D6-960F-3F5F-B0049EC5BBF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9824" y="9085108"/>
            <a:ext cx="914400" cy="914400"/>
          </a:xfrm>
          <a:prstGeom prst="rect">
            <a:avLst/>
          </a:prstGeom>
        </p:spPr>
      </p:pic>
    </p:spTree>
    <p:extLst>
      <p:ext uri="{BB962C8B-B14F-4D97-AF65-F5344CB8AC3E}">
        <p14:creationId xmlns:p14="http://schemas.microsoft.com/office/powerpoint/2010/main" val="1073917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71487" y="197200"/>
            <a:ext cx="5915025" cy="1914702"/>
          </a:xfrm>
        </p:spPr>
        <p:txBody>
          <a:bodyPr>
            <a:normAutofit/>
          </a:bodyPr>
          <a:lstStyle/>
          <a:p>
            <a:pPr algn="r" rtl="1"/>
            <a:r>
              <a:rPr lang="ar" b="0" i="0" u="none" baseline="0">
                <a:solidFill>
                  <a:srgbClr val="0068F5"/>
                </a:solidFill>
              </a:rPr>
              <a:t>استبيان هولاند</a:t>
            </a:r>
            <a:br>
              <a:rPr lang="ar">
                <a:solidFill>
                  <a:srgbClr val="2DBDD6"/>
                </a:solidFill>
              </a:rPr>
            </a:br>
            <a:r>
              <a:rPr lang="ar" sz="1800" b="0" i="0" u="none" baseline="0"/>
              <a:t>للتوجيه المهني</a:t>
            </a:r>
            <a:br>
              <a:rPr lang="ar" sz="2800"/>
            </a:br>
            <a:endParaRPr lang="ar" dirty="0"/>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34975" y="1671808"/>
            <a:ext cx="5915025" cy="4779794"/>
          </a:xfrm>
        </p:spPr>
        <p:txBody>
          <a:bodyPr>
            <a:normAutofit/>
          </a:bodyPr>
          <a:lstStyle/>
          <a:p>
            <a:pPr marL="0" indent="0" algn="just" rtl="1">
              <a:lnSpc>
                <a:spcPct val="150000"/>
              </a:lnSpc>
              <a:buNone/>
            </a:pPr>
            <a:r>
              <a:rPr lang="ar" sz="1400" b="0" i="0" u="none" baseline="0" dirty="0">
                <a:ea typeface="Calibri" panose="020F0502020204030204" pitchFamily="34" charset="0"/>
              </a:rPr>
              <a:t> استبيان هولاند للتوجيه المهني هو أداة تتوفّر لنا في سيرورة المرافقة، وهو متوفر على الموقع بصيغة مختصرة وإلكترونية.</a:t>
            </a:r>
          </a:p>
          <a:p>
            <a:pPr marL="0" indent="0" algn="just" rtl="1">
              <a:lnSpc>
                <a:spcPct val="150000"/>
              </a:lnSpc>
              <a:buNone/>
            </a:pPr>
            <a:r>
              <a:rPr lang="ar" sz="1400" b="0" i="0" u="none" baseline="0" dirty="0">
                <a:ea typeface="Calibri" panose="020F0502020204030204" pitchFamily="34" charset="0"/>
              </a:rPr>
              <a:t>هناك مجموعة كبيرة من الأدوات والطرق للتعرّف على المشترك على الصعيد المهني وإيجاد الاتجاه المهني والتشغيلي الملائم له، لكن استبيان هولاند هو الطريقة الأقدم والأكثر شيوعًا لمعرفة الميول المهنية، وهو مستخدم في معظم معاهد الموارد البشرية والتوجيه المهني.</a:t>
            </a:r>
          </a:p>
          <a:p>
            <a:pPr marL="0" indent="0" algn="just" rtl="1">
              <a:lnSpc>
                <a:spcPct val="150000"/>
              </a:lnSpc>
              <a:buNone/>
            </a:pPr>
            <a:r>
              <a:rPr lang="ar" sz="1400" b="0" i="0" u="none" baseline="0" dirty="0">
                <a:ea typeface="Calibri" panose="020F0502020204030204" pitchFamily="34" charset="0"/>
              </a:rPr>
              <a:t>بالتالي، يتوفر لنا مورد مهم في سيرورة المرافقة، ممّا يتيح لنا المجال للتعرّف على المشترك بواسطته.</a:t>
            </a:r>
          </a:p>
          <a:p>
            <a:pPr marL="0" indent="0" algn="just" rtl="1">
              <a:lnSpc>
                <a:spcPct val="150000"/>
              </a:lnSpc>
              <a:buNone/>
            </a:pPr>
            <a:r>
              <a:rPr lang="ar" sz="1400" b="0" i="0" u="none" baseline="0" dirty="0">
                <a:ea typeface="Calibri" panose="020F0502020204030204" pitchFamily="34" charset="0"/>
              </a:rPr>
              <a:t>تجدر الإشارة: الاستبيان على الموقع يساعد على اكتشاف مجالات الاهتمام والميول المهنية. الاستبيان ليس أداة تشخيص ولا يحل مكان خوض السيرورة معنا. كما وأنه ليس المصدر الوحيد للتعرّف على المشترك.</a:t>
            </a:r>
          </a:p>
          <a:p>
            <a:pPr marL="0" indent="0" algn="just" rtl="1">
              <a:lnSpc>
                <a:spcPct val="150000"/>
              </a:lnSpc>
              <a:buNone/>
            </a:pPr>
            <a:r>
              <a:rPr lang="ar" sz="1400" b="0" i="0" u="none" baseline="0" dirty="0">
                <a:ea typeface="Calibri" panose="020F0502020204030204" pitchFamily="34" charset="0"/>
              </a:rPr>
              <a:t>الاستبيان الخاص بنا في عفوداتا، وهو ترجمة للاستبيان المختصر الأمريكي، يشمل 60 سؤالًا فقط (يشمل استبيان هولاند الأصلي 180 سؤالًا!). طول الاستبيان لا يغيّر سريانه طبعًا - فهو يسري باللغتين العبرية والعربية على حد سواء.</a:t>
            </a:r>
          </a:p>
          <a:p>
            <a:pPr marL="0" indent="0" algn="just" rtl="1">
              <a:lnSpc>
                <a:spcPct val="150000"/>
              </a:lnSpc>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38</a:t>
            </a:fld>
            <a:endParaRPr lang="ar" dirty="0"/>
          </a:p>
        </p:txBody>
      </p:sp>
      <p:sp>
        <p:nvSpPr>
          <p:cNvPr id="5" name="Content Placeholder 2">
            <a:extLst>
              <a:ext uri="{FF2B5EF4-FFF2-40B4-BE49-F238E27FC236}">
                <a16:creationId xmlns:a16="http://schemas.microsoft.com/office/drawing/2014/main" id="{C5000320-B0C7-A75D-E347-7AD0D3C82624}"/>
              </a:ext>
            </a:extLst>
          </p:cNvPr>
          <p:cNvSpPr txBox="1">
            <a:spLocks/>
          </p:cNvSpPr>
          <p:nvPr/>
        </p:nvSpPr>
        <p:spPr>
          <a:xfrm>
            <a:off x="573996" y="6522806"/>
            <a:ext cx="5915025" cy="2030852"/>
          </a:xfrm>
          <a:prstGeom prst="rect">
            <a:avLst/>
          </a:prstGeom>
          <a:gradFill flip="none" rotWithShape="1">
            <a:gsLst>
              <a:gs pos="0">
                <a:srgbClr val="00C1DE">
                  <a:tint val="66000"/>
                  <a:satMod val="160000"/>
                </a:srgbClr>
              </a:gs>
              <a:gs pos="50000">
                <a:srgbClr val="00C1DE">
                  <a:tint val="44500"/>
                  <a:satMod val="160000"/>
                </a:srgbClr>
              </a:gs>
              <a:gs pos="100000">
                <a:srgbClr val="00C1DE">
                  <a:tint val="23500"/>
                  <a:satMod val="160000"/>
                </a:srgbClr>
              </a:gs>
            </a:gsLst>
            <a:lin ang="2700000" scaled="1"/>
            <a:tileRect/>
          </a:gra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rtl="1">
              <a:lnSpc>
                <a:spcPct val="150000"/>
              </a:lnSpc>
              <a:buFont typeface="Arial" panose="020B0604020202020204" pitchFamily="34" charset="0"/>
              <a:buNone/>
            </a:pPr>
            <a:r>
              <a:rPr lang="ar" sz="1400" b="1" i="0" u="none" baseline="0" dirty="0">
                <a:latin typeface="Calibri" panose="020F0502020204030204" pitchFamily="34" charset="0"/>
                <a:ea typeface="Calibri" panose="020F0502020204030204" pitchFamily="34" charset="0"/>
                <a:cs typeface="Calibri" panose="020F0502020204030204" pitchFamily="34" charset="0"/>
              </a:rPr>
              <a:t>نصيحة منّا: </a:t>
            </a:r>
            <a:r>
              <a:rPr lang="ar" sz="1400" b="0" i="0" u="none" baseline="0" dirty="0">
                <a:latin typeface="Calibri" panose="020F0502020204030204" pitchFamily="34" charset="0"/>
                <a:ea typeface="Calibri" panose="020F0502020204030204" pitchFamily="34" charset="0"/>
                <a:cs typeface="Calibri" panose="020F0502020204030204" pitchFamily="34" charset="0"/>
              </a:rPr>
              <a:t>من المهم أن نوضح للمشترك، سواءً قام بملء الاستبيان خلال العمل المستقل أو عن طريقكم، أن الموقع هو وسيلة إضافية للتعرّف عليه، أي أن الاستبيان لا يحلّ مكان ما يعرفه المشترك عن نفسه أو مكان التمارين والوسائل الأخرى للتعرّف عليه. الهدف منه هو إتاحة المجال لنا بزيادة الإمكانيات والأفكار التي تتوفر لنا فيما يتعلق بالمجالات الملائمة لنا </a:t>
            </a:r>
          </a:p>
        </p:txBody>
      </p:sp>
      <p:sp>
        <p:nvSpPr>
          <p:cNvPr id="9" name="Rectangle: Rounded Corners 8">
            <a:hlinkClick r:id="" action="ppaction://noaction"/>
            <a:extLst>
              <a:ext uri="{FF2B5EF4-FFF2-40B4-BE49-F238E27FC236}">
                <a16:creationId xmlns:a16="http://schemas.microsoft.com/office/drawing/2014/main" id="{89E71F8C-51B4-DB53-6DFC-AE6AFEFB0DE0}"/>
              </a:ext>
            </a:extLst>
          </p:cNvPr>
          <p:cNvSpPr/>
          <p:nvPr/>
        </p:nvSpPr>
        <p:spPr>
          <a:xfrm>
            <a:off x="4071938" y="9181395"/>
            <a:ext cx="1543049" cy="247972"/>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 sz="1400" b="0" i="0" u="none" kern="100" baseline="0" dirty="0">
                <a:solidFill>
                  <a:srgbClr val="143B67"/>
                </a:solidFill>
                <a:effectLst/>
                <a:latin typeface="Calibri" panose="020F0502020204030204" pitchFamily="34" charset="0"/>
                <a:ea typeface="DengXian" panose="02010600030101010101" pitchFamily="2" charset="-122"/>
                <a:cs typeface="Calibri" panose="020F0502020204030204" pitchFamily="34" charset="0"/>
                <a:hlinkClick r:id="rId4"/>
              </a:rPr>
              <a:t>للاستبيان</a:t>
            </a:r>
            <a:endParaRPr lang="ar" sz="1400" dirty="0">
              <a:solidFill>
                <a:srgbClr val="143B67"/>
              </a:solidFill>
              <a:latin typeface="Calibri" panose="020F0502020204030204" pitchFamily="34" charset="0"/>
              <a:cs typeface="Calibri" panose="020F0502020204030204" pitchFamily="34" charset="0"/>
            </a:endParaRPr>
          </a:p>
        </p:txBody>
      </p:sp>
      <p:sp>
        <p:nvSpPr>
          <p:cNvPr id="6" name="Rectangle: Rounded Corners 5">
            <a:hlinkClick r:id="" action="ppaction://noaction"/>
            <a:extLst>
              <a:ext uri="{FF2B5EF4-FFF2-40B4-BE49-F238E27FC236}">
                <a16:creationId xmlns:a16="http://schemas.microsoft.com/office/drawing/2014/main" id="{3EBE66FE-A7CA-0105-10AE-7EE14475607A}"/>
              </a:ext>
            </a:extLst>
          </p:cNvPr>
          <p:cNvSpPr/>
          <p:nvPr/>
        </p:nvSpPr>
        <p:spPr>
          <a:xfrm>
            <a:off x="923729" y="9181395"/>
            <a:ext cx="1543050" cy="247973"/>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 sz="1400" b="0" i="0" u="none" kern="100" baseline="0" dirty="0">
                <a:solidFill>
                  <a:srgbClr val="143B67"/>
                </a:solidFill>
                <a:effectLst/>
                <a:latin typeface="Calibri" panose="020F0502020204030204" pitchFamily="34" charset="0"/>
                <a:ea typeface="DengXian" panose="02010600030101010101" pitchFamily="2" charset="-122"/>
                <a:cs typeface="Calibri" panose="020F0502020204030204" pitchFamily="34" charset="0"/>
                <a:hlinkClick r:id="rId5"/>
              </a:rPr>
              <a:t>للشرح عن الاستبيان</a:t>
            </a:r>
            <a:endParaRPr lang="ar" sz="1400" dirty="0">
              <a:solidFill>
                <a:srgbClr val="143B67"/>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1CC4C10-AFD7-5FA2-3F01-DD82FE7142BD}"/>
              </a:ext>
            </a:extLst>
          </p:cNvPr>
          <p:cNvSpPr/>
          <p:nvPr/>
        </p:nvSpPr>
        <p:spPr>
          <a:xfrm rot="16200000">
            <a:off x="-1273919" y="8229557"/>
            <a:ext cx="2950364" cy="402523"/>
          </a:xfrm>
          <a:prstGeom prst="rect">
            <a:avLst/>
          </a:prstGeom>
          <a:solidFill>
            <a:srgbClr val="143B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 b="0" i="0" u="none" baseline="0" dirty="0">
                <a:latin typeface="Calibri" panose="020F0502020204030204" pitchFamily="34" charset="0"/>
                <a:cs typeface="Calibri" panose="020F0502020204030204" pitchFamily="34" charset="0"/>
              </a:rPr>
              <a:t>ملحق جـ </a:t>
            </a:r>
            <a:endParaRPr lang="a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2238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34975" y="401808"/>
            <a:ext cx="5915025" cy="4779794"/>
          </a:xfrm>
        </p:spPr>
        <p:txBody>
          <a:bodyPr>
            <a:noAutofit/>
          </a:bodyPr>
          <a:lstStyle/>
          <a:p>
            <a:pPr marL="0" indent="0" algn="just" rtl="1">
              <a:lnSpc>
                <a:spcPct val="150000"/>
              </a:lnSpc>
              <a:buNone/>
            </a:pPr>
            <a:r>
              <a:rPr lang="ar" sz="1400" b="0" i="0" u="none" baseline="0" dirty="0">
                <a:solidFill>
                  <a:srgbClr val="0068F5"/>
                </a:solidFill>
                <a:ea typeface="Calibri" panose="020F0502020204030204" pitchFamily="34" charset="0"/>
              </a:rPr>
              <a:t>ملاحظات مهمة أخرى بخصوص استبيان هولاند على الموقع: </a:t>
            </a:r>
          </a:p>
          <a:p>
            <a:pPr marL="0" indent="0" algn="just" rtl="1">
              <a:lnSpc>
                <a:spcPct val="150000"/>
              </a:lnSpc>
              <a:buNone/>
            </a:pPr>
            <a:r>
              <a:rPr lang="ar" sz="1400" b="0" i="0" u="none" baseline="0" dirty="0">
                <a:ea typeface="Calibri" panose="020F0502020204030204" pitchFamily="34" charset="0"/>
              </a:rPr>
              <a:t>استبيان هولاند هو أداة تساعدنا على التعرّف عليكم أكثر، وتمكّننا من بحث مجالات اهتمام المشتركين معًا.     </a:t>
            </a:r>
          </a:p>
          <a:p>
            <a:pPr marL="0" indent="0" algn="just" rtl="1">
              <a:lnSpc>
                <a:spcPct val="150000"/>
              </a:lnSpc>
              <a:buNone/>
            </a:pPr>
            <a:r>
              <a:rPr lang="ar" sz="1400" b="0" i="0" u="none" baseline="0" dirty="0">
                <a:ea typeface="Calibri" panose="020F0502020204030204" pitchFamily="34" charset="0"/>
              </a:rPr>
              <a:t>يمكنكم الاطلاع على شرح عن الاستبيان وعرضه للمشترك هنا - (</a:t>
            </a:r>
            <a:r>
              <a:rPr lang="ar" sz="1400" b="1" i="0" u="none" baseline="0" dirty="0">
                <a:ea typeface="Calibri" panose="020F0502020204030204" pitchFamily="34" charset="0"/>
              </a:rPr>
              <a:t>תוספת קישור לאתר)</a:t>
            </a:r>
          </a:p>
          <a:p>
            <a:pPr marL="0" indent="0" algn="just" rtl="1">
              <a:lnSpc>
                <a:spcPct val="150000"/>
              </a:lnSpc>
              <a:buNone/>
            </a:pPr>
            <a:r>
              <a:rPr lang="ar" sz="1400" b="0" i="0" u="none" baseline="0" dirty="0">
                <a:ea typeface="Calibri" panose="020F0502020204030204" pitchFamily="34" charset="0"/>
              </a:rPr>
              <a:t>الاستبيان يساعد على معرفة نمطك المهني، وسيعرض لك مجالات العمل المناسبة.</a:t>
            </a:r>
          </a:p>
          <a:p>
            <a:pPr marL="0" indent="0" algn="just" rtl="1">
              <a:lnSpc>
                <a:spcPct val="150000"/>
              </a:lnSpc>
              <a:buNone/>
            </a:pPr>
            <a:r>
              <a:rPr lang="ar" sz="1400" b="0" i="0" u="none" baseline="0" dirty="0">
                <a:ea typeface="Calibri" panose="020F0502020204030204" pitchFamily="34" charset="0"/>
              </a:rPr>
              <a:t>بإمكانكم معاينة الشرخ معًا عبر الموقع قبل ملء الاستبيان.</a:t>
            </a:r>
          </a:p>
          <a:p>
            <a:pPr marL="0" indent="0" algn="just" rtl="1">
              <a:lnSpc>
                <a:spcPct val="150000"/>
              </a:lnSpc>
              <a:buNone/>
            </a:pPr>
            <a:r>
              <a:rPr lang="ar" sz="1400" b="0" i="0" u="none" baseline="0" dirty="0">
                <a:ea typeface="Calibri" panose="020F0502020204030204" pitchFamily="34" charset="0"/>
              </a:rPr>
              <a:t>هذا القسم في الموقع يشمل شرحًا عن الاستبيان وعن الأنماط الـ 6.</a:t>
            </a:r>
          </a:p>
          <a:p>
            <a:pPr marL="0" indent="0" algn="just" rtl="1">
              <a:lnSpc>
                <a:spcPct val="150000"/>
              </a:lnSpc>
              <a:buNone/>
            </a:pPr>
            <a:r>
              <a:rPr lang="ar" sz="1400" b="0" i="0" u="none" baseline="0" dirty="0">
                <a:ea typeface="Calibri" panose="020F0502020204030204" pitchFamily="34" charset="0"/>
              </a:rPr>
              <a:t>ملء الاستبيان يستغرق 10 دقائق تقريبًا.</a:t>
            </a:r>
          </a:p>
          <a:p>
            <a:pPr marL="0" indent="0" algn="just" rtl="1">
              <a:lnSpc>
                <a:spcPct val="150000"/>
              </a:lnSpc>
              <a:buNone/>
            </a:pPr>
            <a:r>
              <a:rPr lang="ar" sz="1400" b="0" i="0" u="none" baseline="0" dirty="0">
                <a:ea typeface="Calibri" panose="020F0502020204030204" pitchFamily="34" charset="0"/>
              </a:rPr>
              <a:t>من المفضل ألّا يكون هناك الكثير من الإجابات المشار إليها بـ "غير متأكد/ة"، لكي تعكس النتائج تفضيلاتنا بشكل أوضح وأدقّ. بالإضافة، يمكن العودة وتعديل الإجابات إذا لزم الأمر.</a:t>
            </a:r>
          </a:p>
          <a:p>
            <a:pPr marL="0" indent="0" algn="just" rtl="1">
              <a:lnSpc>
                <a:spcPct val="150000"/>
              </a:lnSpc>
              <a:buNone/>
            </a:pPr>
            <a:r>
              <a:rPr lang="ar" sz="1400" b="0" i="0" u="none" baseline="0" dirty="0">
                <a:ea typeface="Calibri" panose="020F0502020204030204" pitchFamily="34" charset="0"/>
              </a:rPr>
              <a:t> </a:t>
            </a:r>
          </a:p>
          <a:p>
            <a:pPr marL="0" indent="0" algn="just" rtl="1">
              <a:lnSpc>
                <a:spcPct val="150000"/>
              </a:lnSpc>
              <a:buNone/>
            </a:pPr>
            <a:r>
              <a:rPr lang="ar" sz="1400" b="0" i="0" u="none" baseline="0" dirty="0">
                <a:ea typeface="Calibri" panose="020F0502020204030204" pitchFamily="34" charset="0"/>
              </a:rPr>
              <a:t>إذا كانت هنا مشكلة في اللغة، أو إن لم تكن بعض مجالات العمل معروفة، من المفضل التوقّف والبحث بشكل مشترك من أجل الحصول على معلومات أوفى عن مجال العمل والتعرّف عليه أكثر.</a:t>
            </a:r>
          </a:p>
          <a:p>
            <a:pPr marL="0" indent="0" algn="just" rtl="1">
              <a:lnSpc>
                <a:spcPct val="150000"/>
              </a:lnSpc>
              <a:buNone/>
            </a:pPr>
            <a:r>
              <a:rPr lang="ar" sz="1400" b="0" i="0" u="none" baseline="0" dirty="0">
                <a:ea typeface="Calibri" panose="020F0502020204030204" pitchFamily="34" charset="0"/>
              </a:rPr>
              <a:t> يمكننا الاستعانة بأداة المستقبلات التسعة للنظر في نتائج اختبار هولاند.</a:t>
            </a:r>
          </a:p>
          <a:p>
            <a:pPr marL="0" indent="0" algn="just" rtl="1">
              <a:lnSpc>
                <a:spcPct val="150000"/>
              </a:lnSpc>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39</a:t>
            </a:fld>
            <a:endParaRPr lang="ar" dirty="0"/>
          </a:p>
        </p:txBody>
      </p:sp>
      <p:pic>
        <p:nvPicPr>
          <p:cNvPr id="5" name="Picture 4" descr="Two business people communicating">
            <a:extLst>
              <a:ext uri="{FF2B5EF4-FFF2-40B4-BE49-F238E27FC236}">
                <a16:creationId xmlns:a16="http://schemas.microsoft.com/office/drawing/2014/main" id="{F6546063-7F74-4154-CDF2-9140C1E8B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068216"/>
            <a:ext cx="6858000" cy="4570884"/>
          </a:xfrm>
          <a:prstGeom prst="rect">
            <a:avLst/>
          </a:prstGeom>
        </p:spPr>
      </p:pic>
    </p:spTree>
    <p:extLst>
      <p:ext uri="{BB962C8B-B14F-4D97-AF65-F5344CB8AC3E}">
        <p14:creationId xmlns:p14="http://schemas.microsoft.com/office/powerpoint/2010/main" val="1128649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rene home office desk">
            <a:extLst>
              <a:ext uri="{FF2B5EF4-FFF2-40B4-BE49-F238E27FC236}">
                <a16:creationId xmlns:a16="http://schemas.microsoft.com/office/drawing/2014/main" id="{401C6016-9A92-2013-D8E3-7265AE7E9E6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220851"/>
            <a:ext cx="6858000" cy="4572000"/>
          </a:xfrm>
          <a:prstGeom prst="rect">
            <a:avLst/>
          </a:prstGeom>
        </p:spPr>
      </p:pic>
      <p:sp>
        <p:nvSpPr>
          <p:cNvPr id="5" name="Rectangle 4">
            <a:extLst>
              <a:ext uri="{FF2B5EF4-FFF2-40B4-BE49-F238E27FC236}">
                <a16:creationId xmlns:a16="http://schemas.microsoft.com/office/drawing/2014/main" id="{A488CFA7-272D-DA42-DA87-2C9110E9C195}"/>
              </a:ext>
            </a:extLst>
          </p:cNvPr>
          <p:cNvSpPr/>
          <p:nvPr/>
        </p:nvSpPr>
        <p:spPr>
          <a:xfrm>
            <a:off x="0" y="4351149"/>
            <a:ext cx="6858000" cy="5554851"/>
          </a:xfrm>
          <a:prstGeom prst="rect">
            <a:avLst/>
          </a:prstGeom>
          <a:solidFill>
            <a:srgbClr val="14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8A93BE6-9C43-BC86-F8E4-775AC9AAE339}"/>
              </a:ext>
            </a:extLst>
          </p:cNvPr>
          <p:cNvSpPr>
            <a:spLocks noGrp="1"/>
          </p:cNvSpPr>
          <p:nvPr>
            <p:ph idx="1"/>
          </p:nvPr>
        </p:nvSpPr>
        <p:spPr>
          <a:xfrm>
            <a:off x="434975" y="5484627"/>
            <a:ext cx="5915025" cy="6285266"/>
          </a:xfrm>
        </p:spPr>
        <p:txBody>
          <a:bodyPr>
            <a:normAutofit/>
          </a:bodyPr>
          <a:lstStyle/>
          <a:p>
            <a:pPr marL="0" indent="0" algn="ctr" rtl="1">
              <a:lnSpc>
                <a:spcPct val="150000"/>
              </a:lnSpc>
              <a:buNone/>
            </a:pPr>
            <a:r>
              <a:rPr lang="ar" sz="1800" b="1" i="0" u="none" baseline="0">
                <a:solidFill>
                  <a:schemeClr val="bg1"/>
                </a:solidFill>
              </a:rPr>
              <a:t> معلومات وملاحظات بسيطة قبل التوسّع في الدليل: </a:t>
            </a:r>
          </a:p>
          <a:p>
            <a:pPr marL="0" indent="0" algn="ctr" rtl="1">
              <a:lnSpc>
                <a:spcPct val="150000"/>
              </a:lnSpc>
              <a:buNone/>
            </a:pPr>
            <a:r>
              <a:rPr lang="ar" sz="1800" b="0" i="0" u="none" baseline="0">
                <a:solidFill>
                  <a:schemeClr val="bg1"/>
                </a:solidFill>
              </a:rPr>
              <a:t>كُتِب هذا الدليل لبرامج تشغيل كثيرة ومتنوعة. كل برنامج يستخدم مصطلحات ومفردات مختلفة من أجل تعريف المختصين المهنيين ومتلقّي الخدمة. في هذا الدليل، اخترنا استخدام مصطلح مركّزي التشغيل والمهنة، أو باختصار - </a:t>
            </a:r>
            <a:r>
              <a:rPr lang="ar" sz="1800" b="0" i="0" u="none" baseline="0">
                <a:solidFill>
                  <a:srgbClr val="FFCD03"/>
                </a:solidFill>
              </a:rPr>
              <a:t>المركّزون</a:t>
            </a:r>
            <a:r>
              <a:rPr lang="ar" sz="1800" b="0" i="0" u="none" baseline="0">
                <a:solidFill>
                  <a:schemeClr val="bg1"/>
                </a:solidFill>
              </a:rPr>
              <a:t> حيث نقصد المستشارين / مركّز التشغيل / المدرّبين المهنيّين وغيرهم. سنستخدم مصطلح </a:t>
            </a:r>
            <a:r>
              <a:rPr lang="ar" sz="1800" b="0" i="0" u="none" baseline="0">
                <a:solidFill>
                  <a:srgbClr val="FFCD03"/>
                </a:solidFill>
              </a:rPr>
              <a:t>المشتركون</a:t>
            </a:r>
            <a:r>
              <a:rPr lang="ar" sz="1800" b="0" i="0" u="none" baseline="0">
                <a:solidFill>
                  <a:schemeClr val="bg1"/>
                </a:solidFill>
              </a:rPr>
              <a:t> عندما نتحدّث عن الزبائن / الشباب / المتوجّهين.</a:t>
            </a:r>
            <a:endParaRPr lang="ar" sz="1800" dirty="0">
              <a:solidFill>
                <a:schemeClr val="bg1"/>
              </a:solidFill>
            </a:endParaRPr>
          </a:p>
        </p:txBody>
      </p:sp>
      <p:pic>
        <p:nvPicPr>
          <p:cNvPr id="6" name="Graphic 5" descr="Two squares and a zigzag line">
            <a:extLst>
              <a:ext uri="{FF2B5EF4-FFF2-40B4-BE49-F238E27FC236}">
                <a16:creationId xmlns:a16="http://schemas.microsoft.com/office/drawing/2014/main" id="{43D04CA7-160A-C374-9A89-92F472F73EE9}"/>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80795"/>
          <a:stretch/>
        </p:blipFill>
        <p:spPr>
          <a:xfrm>
            <a:off x="6466913" y="-1816531"/>
            <a:ext cx="878073" cy="4572000"/>
          </a:xfrm>
          <a:prstGeom prst="rect">
            <a:avLst/>
          </a:prstGeom>
        </p:spPr>
      </p:pic>
      <p:sp>
        <p:nvSpPr>
          <p:cNvPr id="4" name="Slide Number Placeholder 3">
            <a:extLst>
              <a:ext uri="{FF2B5EF4-FFF2-40B4-BE49-F238E27FC236}">
                <a16:creationId xmlns:a16="http://schemas.microsoft.com/office/drawing/2014/main" id="{BA90042D-8F5F-7CCD-6A50-3AD75B58D4BE}"/>
              </a:ext>
            </a:extLst>
          </p:cNvPr>
          <p:cNvSpPr>
            <a:spLocks noGrp="1"/>
          </p:cNvSpPr>
          <p:nvPr>
            <p:ph type="sldNum" sz="quarter" idx="12"/>
          </p:nvPr>
        </p:nvSpPr>
        <p:spPr/>
        <p:txBody>
          <a:bodyPr/>
          <a:lstStyle/>
          <a:p>
            <a:pPr algn="r" rtl="1"/>
            <a:fld id="{7AFE9FC2-F1DF-4BA1-AA7A-C016E0D79B0A}" type="slidenum">
              <a:rPr/>
              <a:t>4</a:t>
            </a:fld>
            <a:endParaRPr lang="ar" dirty="0"/>
          </a:p>
        </p:txBody>
      </p:sp>
    </p:spTree>
    <p:extLst>
      <p:ext uri="{BB962C8B-B14F-4D97-AF65-F5344CB8AC3E}">
        <p14:creationId xmlns:p14="http://schemas.microsoft.com/office/powerpoint/2010/main" val="2579175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71487" y="197200"/>
            <a:ext cx="5915025" cy="1914702"/>
          </a:xfrm>
        </p:spPr>
        <p:txBody>
          <a:bodyPr>
            <a:normAutofit/>
          </a:bodyPr>
          <a:lstStyle/>
          <a:p>
            <a:pPr algn="r" rtl="1"/>
            <a:r>
              <a:rPr lang="ar" b="0" i="0" u="none" baseline="0">
                <a:solidFill>
                  <a:srgbClr val="0068F5"/>
                </a:solidFill>
              </a:rPr>
              <a:t>استبيان المهارات الرقمية </a:t>
            </a:r>
            <a:br>
              <a:rPr lang="ar">
                <a:solidFill>
                  <a:srgbClr val="2DBDD6"/>
                </a:solidFill>
              </a:rPr>
            </a:br>
            <a:r>
              <a:rPr lang="ar" sz="1800" b="0" i="0" u="none" baseline="0"/>
              <a:t>يعتمد على أداة مخصصة للسلطات والمنظمات - استبيان قياس مستوى المهارات الرقمية للمشتركين في البرنامج، تبيت جوينت </a:t>
            </a:r>
            <a:br>
              <a:rPr lang="ar" sz="2800"/>
            </a:br>
            <a:endParaRPr lang="ar" dirty="0"/>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71487" y="2061273"/>
            <a:ext cx="5915025" cy="7392693"/>
          </a:xfrm>
        </p:spPr>
        <p:txBody>
          <a:bodyPr>
            <a:normAutofit fontScale="92500" lnSpcReduction="20000"/>
          </a:bodyPr>
          <a:lstStyle/>
          <a:p>
            <a:pPr marL="0" indent="0" algn="just" rtl="1">
              <a:lnSpc>
                <a:spcPct val="100000"/>
              </a:lnSpc>
              <a:buNone/>
            </a:pPr>
            <a:r>
              <a:rPr lang="ar" sz="1400" b="0" i="0" u="none" baseline="0" dirty="0">
                <a:ea typeface="Calibri" panose="020F0502020204030204" pitchFamily="34" charset="0"/>
              </a:rPr>
              <a:t>1. أيّ من الأجهزة التالية متوفر لديك في المنزل؟ (يمكن اختيار أكثر من إجابة واحدة)</a:t>
            </a:r>
          </a:p>
          <a:p>
            <a:pPr marL="0" indent="0" algn="just" rtl="1">
              <a:lnSpc>
                <a:spcPct val="100000"/>
              </a:lnSpc>
              <a:buNone/>
            </a:pPr>
            <a:r>
              <a:rPr lang="ar" sz="1400" b="0" i="0" u="none" baseline="0" dirty="0">
                <a:ea typeface="Calibri" panose="020F0502020204030204" pitchFamily="34" charset="0"/>
              </a:rPr>
              <a:t>- حاسوب مع اتصال بالإنترنت، بما في ذلك بنى تحتية ومزود خدمة</a:t>
            </a:r>
          </a:p>
          <a:p>
            <a:pPr marL="0" indent="0" algn="just" rtl="1">
              <a:lnSpc>
                <a:spcPct val="100000"/>
              </a:lnSpc>
              <a:buNone/>
            </a:pPr>
            <a:r>
              <a:rPr lang="ar" sz="1400" b="0" i="0" u="none" baseline="0" dirty="0">
                <a:ea typeface="Calibri" panose="020F0502020204030204" pitchFamily="34" charset="0"/>
              </a:rPr>
              <a:t>- هاتف ذكي (سمارتفون)</a:t>
            </a:r>
          </a:p>
          <a:p>
            <a:pPr marL="0" indent="0" algn="just" rtl="1">
              <a:lnSpc>
                <a:spcPct val="100000"/>
              </a:lnSpc>
              <a:buNone/>
            </a:pPr>
            <a:r>
              <a:rPr lang="ar" sz="1400" b="0" i="0" u="none" baseline="0" dirty="0">
                <a:ea typeface="Calibri" panose="020F0502020204030204" pitchFamily="34" charset="0"/>
              </a:rPr>
              <a:t>- جهاز لوحي (تابلت) مع اتصال بالإنترنت</a:t>
            </a:r>
          </a:p>
          <a:p>
            <a:pPr marL="0" indent="0" algn="just" rtl="1">
              <a:lnSpc>
                <a:spcPct val="100000"/>
              </a:lnSpc>
              <a:buNone/>
            </a:pPr>
            <a:r>
              <a:rPr lang="ar" sz="1400" b="0" i="0" u="none" baseline="0" dirty="0">
                <a:ea typeface="Calibri" panose="020F0502020204030204" pitchFamily="34" charset="0"/>
              </a:rPr>
              <a:t>- جهاز اتصال متّصل بالإنترنت</a:t>
            </a:r>
          </a:p>
          <a:p>
            <a:pPr marL="0" indent="0" algn="just" rtl="1">
              <a:lnSpc>
                <a:spcPct val="100000"/>
              </a:lnSpc>
              <a:buNone/>
            </a:pPr>
            <a:r>
              <a:rPr lang="ar" sz="1400" b="0" i="0" u="none" baseline="0" dirty="0">
                <a:ea typeface="Calibri" panose="020F0502020204030204" pitchFamily="34" charset="0"/>
              </a:rPr>
              <a:t>- ليس لديّ أي جهاز من المذكور أعلاه</a:t>
            </a:r>
          </a:p>
          <a:p>
            <a:pPr marL="0" indent="0" algn="just" rtl="1">
              <a:lnSpc>
                <a:spcPct val="100000"/>
              </a:lnSpc>
              <a:buNone/>
            </a:pPr>
            <a:r>
              <a:rPr lang="ar" sz="1400" b="0" i="0" u="none" baseline="0" dirty="0">
                <a:ea typeface="Calibri" panose="020F0502020204030204" pitchFamily="34" charset="0"/>
              </a:rPr>
              <a:t>2. في الأشهر الثلاثة الأخيرة، بأي وتيرة استخدمت الحاسوب </a:t>
            </a:r>
          </a:p>
          <a:p>
            <a:pPr marL="0" indent="0" algn="just" rtl="1">
              <a:lnSpc>
                <a:spcPct val="100000"/>
              </a:lnSpc>
              <a:buNone/>
            </a:pPr>
            <a:r>
              <a:rPr lang="ar" sz="1400" b="0" i="0" u="none" baseline="0" dirty="0">
                <a:ea typeface="Calibri" panose="020F0502020204030204" pitchFamily="34" charset="0"/>
              </a:rPr>
              <a:t>(لا يشمل الهاتف المحمول)؟</a:t>
            </a:r>
          </a:p>
          <a:p>
            <a:pPr marL="0" indent="0" algn="just" rtl="1">
              <a:lnSpc>
                <a:spcPct val="100000"/>
              </a:lnSpc>
              <a:buNone/>
            </a:pPr>
            <a:r>
              <a:rPr lang="ar" sz="1400" b="0" i="0" u="none" baseline="0" dirty="0">
                <a:ea typeface="Calibri" panose="020F0502020204030204" pitchFamily="34" charset="0"/>
              </a:rPr>
              <a:t>- كل يوم</a:t>
            </a:r>
          </a:p>
          <a:p>
            <a:pPr marL="0" indent="0" algn="just" rtl="1">
              <a:lnSpc>
                <a:spcPct val="100000"/>
              </a:lnSpc>
              <a:buNone/>
            </a:pPr>
            <a:r>
              <a:rPr lang="ar" sz="1400" b="0" i="0" u="none" baseline="0" dirty="0">
                <a:ea typeface="Calibri" panose="020F0502020204030204" pitchFamily="34" charset="0"/>
              </a:rPr>
              <a:t>- ليس كل يوم، لكن بضع مرات في الأسبوع</a:t>
            </a:r>
          </a:p>
          <a:p>
            <a:pPr marL="0" indent="0" algn="just" rtl="1">
              <a:lnSpc>
                <a:spcPct val="100000"/>
              </a:lnSpc>
              <a:buNone/>
            </a:pPr>
            <a:r>
              <a:rPr lang="ar" sz="1400" b="0" i="0" u="none" baseline="0" dirty="0">
                <a:ea typeface="Calibri" panose="020F0502020204030204" pitchFamily="34" charset="0"/>
              </a:rPr>
              <a:t>- عدة مرات في أسبوعين</a:t>
            </a:r>
          </a:p>
          <a:p>
            <a:pPr marL="0" indent="0" algn="just" rtl="1">
              <a:lnSpc>
                <a:spcPct val="100000"/>
              </a:lnSpc>
              <a:buNone/>
            </a:pPr>
            <a:r>
              <a:rPr lang="ar" sz="1400" b="0" i="0" u="none" baseline="0" dirty="0">
                <a:ea typeface="Calibri" panose="020F0502020204030204" pitchFamily="34" charset="0"/>
              </a:rPr>
              <a:t>- عدة مرات في شهر</a:t>
            </a:r>
          </a:p>
          <a:p>
            <a:pPr marL="0" indent="0" algn="just" rtl="1">
              <a:lnSpc>
                <a:spcPct val="100000"/>
              </a:lnSpc>
              <a:buNone/>
            </a:pPr>
            <a:r>
              <a:rPr lang="ar" sz="1400" b="0" i="0" u="none" baseline="0" dirty="0">
                <a:ea typeface="Calibri" panose="020F0502020204030204" pitchFamily="34" charset="0"/>
              </a:rPr>
              <a:t>- أقل من مرة في شهر</a:t>
            </a:r>
          </a:p>
          <a:p>
            <a:pPr marL="0" indent="0" algn="just" rtl="1">
              <a:lnSpc>
                <a:spcPct val="100000"/>
              </a:lnSpc>
              <a:buNone/>
            </a:pPr>
            <a:r>
              <a:rPr lang="ar" sz="1400" b="0" i="0" u="none" baseline="0" dirty="0">
                <a:ea typeface="Calibri" panose="020F0502020204030204" pitchFamily="34" charset="0"/>
              </a:rPr>
              <a:t>- لا أستخدمه</a:t>
            </a:r>
          </a:p>
          <a:p>
            <a:pPr marL="0" indent="0" algn="just" rtl="1">
              <a:lnSpc>
                <a:spcPct val="100000"/>
              </a:lnSpc>
              <a:buNone/>
            </a:pPr>
            <a:r>
              <a:rPr lang="ar" sz="1400" b="0" i="0" u="none" baseline="0" dirty="0">
                <a:ea typeface="Calibri" panose="020F0502020204030204" pitchFamily="34" charset="0"/>
              </a:rPr>
              <a:t>3. بأي وتيرة تتصفح الإنترنت؟</a:t>
            </a:r>
          </a:p>
          <a:p>
            <a:pPr marL="0" indent="0" algn="just" rtl="1">
              <a:lnSpc>
                <a:spcPct val="100000"/>
              </a:lnSpc>
              <a:buNone/>
            </a:pPr>
            <a:r>
              <a:rPr lang="ar" sz="1400" b="0" i="0" u="none" baseline="0" dirty="0">
                <a:ea typeface="Calibri" panose="020F0502020204030204" pitchFamily="34" charset="0"/>
              </a:rPr>
              <a:t>- كل يوم</a:t>
            </a:r>
          </a:p>
          <a:p>
            <a:pPr marL="0" indent="0" algn="just" rtl="1">
              <a:lnSpc>
                <a:spcPct val="100000"/>
              </a:lnSpc>
              <a:buNone/>
            </a:pPr>
            <a:r>
              <a:rPr lang="ar" sz="1400" b="0" i="0" u="none" baseline="0" dirty="0">
                <a:ea typeface="Calibri" panose="020F0502020204030204" pitchFamily="34" charset="0"/>
              </a:rPr>
              <a:t>- ليس كل يوم، لكن بضع مرات في الأسبوع</a:t>
            </a:r>
          </a:p>
          <a:p>
            <a:pPr marL="0" indent="0" algn="just" rtl="1">
              <a:lnSpc>
                <a:spcPct val="100000"/>
              </a:lnSpc>
              <a:buNone/>
            </a:pPr>
            <a:r>
              <a:rPr lang="ar" sz="1400" b="0" i="0" u="none" baseline="0" dirty="0">
                <a:ea typeface="Calibri" panose="020F0502020204030204" pitchFamily="34" charset="0"/>
              </a:rPr>
              <a:t>- عدة مرات في أسبوعين</a:t>
            </a:r>
          </a:p>
          <a:p>
            <a:pPr marL="0" indent="0" algn="just" rtl="1">
              <a:lnSpc>
                <a:spcPct val="100000"/>
              </a:lnSpc>
              <a:buNone/>
            </a:pPr>
            <a:r>
              <a:rPr lang="ar" sz="1400" b="0" i="0" u="none" baseline="0" dirty="0">
                <a:ea typeface="Calibri" panose="020F0502020204030204" pitchFamily="34" charset="0"/>
              </a:rPr>
              <a:t>- عدة مرات في شهر</a:t>
            </a:r>
          </a:p>
          <a:p>
            <a:pPr marL="0" indent="0" algn="just" rtl="1">
              <a:lnSpc>
                <a:spcPct val="100000"/>
              </a:lnSpc>
              <a:buNone/>
            </a:pPr>
            <a:r>
              <a:rPr lang="ar" sz="1400" b="0" i="0" u="none" baseline="0" dirty="0">
                <a:ea typeface="Calibri" panose="020F0502020204030204" pitchFamily="34" charset="0"/>
              </a:rPr>
              <a:t>- أقل من مرة في شهر</a:t>
            </a:r>
          </a:p>
          <a:p>
            <a:pPr marL="0" indent="0" algn="just" rtl="1">
              <a:lnSpc>
                <a:spcPct val="100000"/>
              </a:lnSpc>
              <a:buNone/>
            </a:pPr>
            <a:r>
              <a:rPr lang="ar" sz="1400" b="0" i="0" u="none" baseline="0" dirty="0">
                <a:ea typeface="Calibri" panose="020F0502020204030204" pitchFamily="34" charset="0"/>
              </a:rPr>
              <a:t>- لا أتصفح بتاتًا</a:t>
            </a:r>
          </a:p>
          <a:p>
            <a:pPr marL="0" indent="0" algn="just" rtl="1">
              <a:lnSpc>
                <a:spcPct val="100000"/>
              </a:lnSpc>
              <a:buNone/>
            </a:pPr>
            <a:r>
              <a:rPr lang="ar" sz="1400" b="0" i="0" u="none" baseline="0" dirty="0">
                <a:ea typeface="Calibri" panose="020F0502020204030204" pitchFamily="34" charset="0"/>
              </a:rPr>
              <a:t>4. إلى أي حدّ تغيّر استهلاكك للإنترنت في فترة الكورونا؟</a:t>
            </a:r>
          </a:p>
          <a:p>
            <a:pPr marL="0" indent="0" algn="just" rtl="1">
              <a:lnSpc>
                <a:spcPct val="100000"/>
              </a:lnSpc>
              <a:buNone/>
            </a:pPr>
            <a:r>
              <a:rPr lang="ar" sz="1400" b="0" i="0" u="none" baseline="0" dirty="0">
                <a:ea typeface="Calibri" panose="020F0502020204030204" pitchFamily="34" charset="0"/>
              </a:rPr>
              <a:t>- قلّ إلى حدّ كبير</a:t>
            </a:r>
          </a:p>
          <a:p>
            <a:pPr marL="0" indent="0" algn="just" rtl="1">
              <a:lnSpc>
                <a:spcPct val="100000"/>
              </a:lnSpc>
              <a:buNone/>
            </a:pPr>
            <a:r>
              <a:rPr lang="ar" sz="1400" b="0" i="0" u="none" baseline="0" dirty="0">
                <a:ea typeface="Calibri" panose="020F0502020204030204" pitchFamily="34" charset="0"/>
              </a:rPr>
              <a:t>- قلّ إلى حدّ ضئيل</a:t>
            </a:r>
          </a:p>
          <a:p>
            <a:pPr marL="0" indent="0" algn="just" rtl="1">
              <a:lnSpc>
                <a:spcPct val="100000"/>
              </a:lnSpc>
              <a:buNone/>
            </a:pPr>
            <a:r>
              <a:rPr lang="ar" sz="1400" b="0" i="0" u="none" baseline="0" dirty="0">
                <a:ea typeface="Calibri" panose="020F0502020204030204" pitchFamily="34" charset="0"/>
              </a:rPr>
              <a:t>- لم يتغيّر</a:t>
            </a:r>
          </a:p>
          <a:p>
            <a:pPr marL="0" indent="0" algn="just" rtl="1">
              <a:lnSpc>
                <a:spcPct val="100000"/>
              </a:lnSpc>
              <a:buNone/>
            </a:pPr>
            <a:r>
              <a:rPr lang="ar" sz="1400" b="0" i="0" u="none" baseline="0" dirty="0">
                <a:ea typeface="Calibri" panose="020F0502020204030204" pitchFamily="34" charset="0"/>
              </a:rPr>
              <a:t>- ازداد قليلًا</a:t>
            </a:r>
          </a:p>
          <a:p>
            <a:pPr marL="0" indent="0" algn="just" rtl="1">
              <a:lnSpc>
                <a:spcPct val="100000"/>
              </a:lnSpc>
              <a:buNone/>
            </a:pPr>
            <a:r>
              <a:rPr lang="ar" sz="1400" b="0" i="0" u="none" baseline="0" dirty="0">
                <a:ea typeface="Calibri" panose="020F0502020204030204" pitchFamily="34" charset="0"/>
              </a:rPr>
              <a:t>- ازداد إلى حدّ كبير</a:t>
            </a:r>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40</a:t>
            </a:fld>
            <a:endParaRPr lang="ar" dirty="0"/>
          </a:p>
        </p:txBody>
      </p:sp>
      <p:pic>
        <p:nvPicPr>
          <p:cNvPr id="5" name="Graphic 4" descr="Scribble with solid fill">
            <a:extLst>
              <a:ext uri="{FF2B5EF4-FFF2-40B4-BE49-F238E27FC236}">
                <a16:creationId xmlns:a16="http://schemas.microsoft.com/office/drawing/2014/main" id="{CE3926C0-0878-4132-6E09-CD42092D1D7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9824" y="9085108"/>
            <a:ext cx="914400" cy="914400"/>
          </a:xfrm>
          <a:prstGeom prst="rect">
            <a:avLst/>
          </a:prstGeom>
        </p:spPr>
      </p:pic>
      <p:sp>
        <p:nvSpPr>
          <p:cNvPr id="6" name="Rectangle 5">
            <a:extLst>
              <a:ext uri="{FF2B5EF4-FFF2-40B4-BE49-F238E27FC236}">
                <a16:creationId xmlns:a16="http://schemas.microsoft.com/office/drawing/2014/main" id="{E20E059D-69A8-D7F7-B812-3D9E6676E1BB}"/>
              </a:ext>
            </a:extLst>
          </p:cNvPr>
          <p:cNvSpPr/>
          <p:nvPr/>
        </p:nvSpPr>
        <p:spPr>
          <a:xfrm rot="16200000">
            <a:off x="-1273919" y="8229557"/>
            <a:ext cx="2950364" cy="402523"/>
          </a:xfrm>
          <a:prstGeom prst="rect">
            <a:avLst/>
          </a:prstGeom>
          <a:solidFill>
            <a:srgbClr val="143B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 b="0" i="0" u="none" baseline="0" dirty="0">
                <a:latin typeface="Calibri" panose="020F0502020204030204" pitchFamily="34" charset="0"/>
                <a:cs typeface="Calibri" panose="020F0502020204030204" pitchFamily="34" charset="0"/>
              </a:rPr>
              <a:t>ملحق د</a:t>
            </a:r>
            <a:endParaRPr lang="a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4730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71487" y="197200"/>
            <a:ext cx="5915025" cy="1914702"/>
          </a:xfrm>
        </p:spPr>
        <p:txBody>
          <a:bodyPr>
            <a:normAutofit/>
          </a:bodyPr>
          <a:lstStyle/>
          <a:p>
            <a:pPr algn="r" rtl="1"/>
            <a:r>
              <a:rPr lang="ar" b="0" i="0" u="none" baseline="0">
                <a:solidFill>
                  <a:srgbClr val="0068F5"/>
                </a:solidFill>
              </a:rPr>
              <a:t>استبيان المهارات الرقمية </a:t>
            </a:r>
            <a:br>
              <a:rPr lang="ar">
                <a:solidFill>
                  <a:srgbClr val="2DBDD6"/>
                </a:solidFill>
              </a:rPr>
            </a:br>
            <a:r>
              <a:rPr lang="ar" sz="1800" b="0" i="0" u="none" baseline="0"/>
              <a:t>يعتمد على أداة مخصصة للسلطات والمنظمات - استبيان قياس مستوى المهارات الرقمية للمشتركين في البرنامج، تبيت جوينت </a:t>
            </a:r>
            <a:br>
              <a:rPr lang="ar" sz="2800"/>
            </a:br>
            <a:endParaRPr lang="ar" dirty="0"/>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71487" y="1751309"/>
            <a:ext cx="5915025" cy="7702658"/>
          </a:xfrm>
        </p:spPr>
        <p:txBody>
          <a:bodyPr>
            <a:normAutofit/>
          </a:bodyPr>
          <a:lstStyle/>
          <a:p>
            <a:pPr marL="0" indent="0" algn="just" rtl="1">
              <a:lnSpc>
                <a:spcPct val="100000"/>
              </a:lnSpc>
              <a:buNone/>
            </a:pPr>
            <a:r>
              <a:rPr lang="ar" sz="1400" b="0" i="0" u="none" baseline="0" dirty="0">
                <a:ea typeface="Calibri" panose="020F0502020204030204" pitchFamily="34" charset="0"/>
              </a:rPr>
              <a:t>5. أي من العمليات التالية تقوم/ين بها عند استخدام البريد الإلكتروني (يمكن اختيار أكثر من إجابة واحدة)</a:t>
            </a:r>
          </a:p>
          <a:p>
            <a:pPr marL="0" indent="0" algn="just" rtl="1">
              <a:lnSpc>
                <a:spcPct val="100000"/>
              </a:lnSpc>
              <a:buNone/>
            </a:pPr>
            <a:r>
              <a:rPr lang="ar" sz="1400" b="0" i="0" u="none" baseline="0" dirty="0">
                <a:ea typeface="Calibri" panose="020F0502020204030204" pitchFamily="34" charset="0"/>
              </a:rPr>
              <a:t>- لا يوجد لدي بريد إلكتروني</a:t>
            </a:r>
          </a:p>
          <a:p>
            <a:pPr marL="0" indent="0" algn="just" rtl="1">
              <a:lnSpc>
                <a:spcPct val="100000"/>
              </a:lnSpc>
              <a:buNone/>
            </a:pPr>
            <a:r>
              <a:rPr lang="ar" sz="1400" b="0" i="0" u="none" baseline="0" dirty="0">
                <a:ea typeface="Calibri" panose="020F0502020204030204" pitchFamily="34" charset="0"/>
              </a:rPr>
              <a:t>- إرسال رسائل</a:t>
            </a:r>
          </a:p>
          <a:p>
            <a:pPr marL="0" indent="0" algn="just" rtl="1">
              <a:lnSpc>
                <a:spcPct val="100000"/>
              </a:lnSpc>
              <a:buNone/>
            </a:pPr>
            <a:r>
              <a:rPr lang="ar" sz="1400" b="0" i="0" u="none" baseline="0" dirty="0">
                <a:ea typeface="Calibri" panose="020F0502020204030204" pitchFamily="34" charset="0"/>
              </a:rPr>
              <a:t>- إيجاد جهة اتصال من قائمة موجودة</a:t>
            </a:r>
          </a:p>
          <a:p>
            <a:pPr marL="0" indent="0" algn="just" rtl="1">
              <a:lnSpc>
                <a:spcPct val="100000"/>
              </a:lnSpc>
              <a:buNone/>
            </a:pPr>
            <a:r>
              <a:rPr lang="ar" sz="1400" b="0" i="0" u="none" baseline="0" dirty="0">
                <a:ea typeface="Calibri" panose="020F0502020204030204" pitchFamily="34" charset="0"/>
              </a:rPr>
              <a:t>- إرفاق ملفات لرسالة البريد الإلكتروني</a:t>
            </a:r>
          </a:p>
          <a:p>
            <a:pPr marL="0" indent="0" algn="just" rtl="1">
              <a:lnSpc>
                <a:spcPct val="100000"/>
              </a:lnSpc>
              <a:buNone/>
            </a:pPr>
            <a:r>
              <a:rPr lang="ar" sz="1400" b="0" i="0" u="none" baseline="0" dirty="0">
                <a:ea typeface="Calibri" panose="020F0502020204030204" pitchFamily="34" charset="0"/>
              </a:rPr>
              <a:t>- إرسال بريد إلكتروني لجهة اتصال إضافية تحت BCC/CC</a:t>
            </a:r>
          </a:p>
          <a:p>
            <a:pPr marL="0" indent="0" algn="just" rtl="1">
              <a:lnSpc>
                <a:spcPct val="100000"/>
              </a:lnSpc>
              <a:buNone/>
            </a:pPr>
            <a:r>
              <a:rPr lang="ar" sz="1400" b="0" i="0" u="none" baseline="0" dirty="0">
                <a:ea typeface="Calibri" panose="020F0502020204030204" pitchFamily="34" charset="0"/>
              </a:rPr>
              <a:t>- الخروج من البريد الإلكتروني في الأماكن غير الخاصة (مثلًا الحواسيب العمومية)</a:t>
            </a:r>
          </a:p>
          <a:p>
            <a:pPr marL="0" indent="0" algn="just" rtl="1">
              <a:lnSpc>
                <a:spcPct val="100000"/>
              </a:lnSpc>
              <a:buNone/>
            </a:pPr>
            <a:r>
              <a:rPr lang="ar" sz="1400" b="0" i="0" u="none" baseline="0" dirty="0">
                <a:ea typeface="Calibri" panose="020F0502020204030204" pitchFamily="34" charset="0"/>
              </a:rPr>
              <a:t>- أستخدم البريد الإلكتروني لغرض الدخول إلى الشبكات الاجتماعية/التسجيل للمواقع فقط</a:t>
            </a:r>
          </a:p>
          <a:p>
            <a:pPr marL="0" indent="0" algn="just" rtl="1">
              <a:lnSpc>
                <a:spcPct val="100000"/>
              </a:lnSpc>
              <a:buNone/>
            </a:pPr>
            <a:r>
              <a:rPr lang="ar" sz="1400" b="0" i="0" u="none" baseline="0" dirty="0">
                <a:ea typeface="Calibri" panose="020F0502020204030204" pitchFamily="34" charset="0"/>
              </a:rPr>
              <a:t>6. في حال أردت حل مشكلة ما، أو عطل في الحاسوب أو الشبكة، بأي وتيرة تتوجه/ين لكل</a:t>
            </a:r>
          </a:p>
          <a:p>
            <a:pPr marL="0" indent="0" algn="just" rtl="1">
              <a:lnSpc>
                <a:spcPct val="100000"/>
              </a:lnSpc>
              <a:buNone/>
            </a:pPr>
            <a:r>
              <a:rPr lang="ar" sz="1400" b="0" i="0" u="none" baseline="0" dirty="0">
                <a:ea typeface="Calibri" panose="020F0502020204030204" pitchFamily="34" charset="0"/>
              </a:rPr>
              <a:t>واحدة من الجهات التالية؟ 5-1 (1 - لا أتوجه بتاتًا | 5 - أتوجه دائمًا)</a:t>
            </a:r>
          </a:p>
          <a:p>
            <a:pPr marL="0" indent="0" algn="just" rtl="1">
              <a:lnSpc>
                <a:spcPct val="100000"/>
              </a:lnSpc>
              <a:buNone/>
            </a:pPr>
            <a:r>
              <a:rPr lang="ar" sz="1400" b="0" i="0" u="none" baseline="0" dirty="0">
                <a:ea typeface="Calibri" panose="020F0502020204030204" pitchFamily="34" charset="0"/>
              </a:rPr>
              <a:t>- أسأل شخصًا آخر وأطلب منه المساعدة</a:t>
            </a:r>
          </a:p>
          <a:p>
            <a:pPr marL="0" indent="0" algn="just" rtl="1">
              <a:lnSpc>
                <a:spcPct val="100000"/>
              </a:lnSpc>
              <a:buNone/>
            </a:pPr>
            <a:r>
              <a:rPr lang="ar" sz="1400" b="0" i="0" u="none" baseline="0" dirty="0">
                <a:ea typeface="Calibri" panose="020F0502020204030204" pitchFamily="34" charset="0"/>
              </a:rPr>
              <a:t>- أبحث في الإنترنت (مثلًا في جوجل)</a:t>
            </a:r>
          </a:p>
          <a:p>
            <a:pPr marL="0" indent="0" algn="just" rtl="1">
              <a:lnSpc>
                <a:spcPct val="100000"/>
              </a:lnSpc>
              <a:buNone/>
            </a:pPr>
            <a:r>
              <a:rPr lang="ar" sz="1400" b="0" i="0" u="none" baseline="0" dirty="0">
                <a:ea typeface="Calibri" panose="020F0502020204030204" pitchFamily="34" charset="0"/>
              </a:rPr>
              <a:t>- أسأل عبر المنصات الإلكترونية مثل المنتديات</a:t>
            </a:r>
          </a:p>
          <a:p>
            <a:pPr marL="0" indent="0" algn="just" rtl="1">
              <a:lnSpc>
                <a:spcPct val="100000"/>
              </a:lnSpc>
              <a:buNone/>
            </a:pPr>
            <a:r>
              <a:rPr lang="ar" sz="1400" b="0" i="0" u="none" baseline="0" dirty="0">
                <a:ea typeface="Calibri" panose="020F0502020204030204" pitchFamily="34" charset="0"/>
              </a:rPr>
              <a:t>7. فيما يلي جُمل بخصوص شعورك تجاه التكنولوجيا الرقمية مثل الحواسيب، الإنترنت وخدمات الهواتف</a:t>
            </a:r>
          </a:p>
          <a:p>
            <a:pPr marL="0" indent="0" algn="just" rtl="1">
              <a:lnSpc>
                <a:spcPct val="100000"/>
              </a:lnSpc>
              <a:buNone/>
            </a:pPr>
            <a:r>
              <a:rPr lang="ar" sz="1400" b="0" i="0" u="none" baseline="0" dirty="0">
                <a:ea typeface="Calibri" panose="020F0502020204030204" pitchFamily="34" charset="0"/>
              </a:rPr>
              <a:t>المحمولة. ما مدى موافقتك مع كل واحدة من الجُمل؟ (1 - لا أوافق بتاتًا | 5 - أوافق إلى حد كبير)</a:t>
            </a:r>
          </a:p>
          <a:p>
            <a:pPr marL="0" indent="0" algn="just" rtl="1">
              <a:lnSpc>
                <a:spcPct val="100000"/>
              </a:lnSpc>
              <a:buNone/>
            </a:pPr>
            <a:r>
              <a:rPr lang="ar" sz="1400" b="0" i="0" u="none" baseline="0" dirty="0">
                <a:ea typeface="Calibri" panose="020F0502020204030204" pitchFamily="34" charset="0"/>
              </a:rPr>
              <a:t>- أشعر بالثقة والأمان عند استخدام الوسائل الرقمية (حاسوب وهاتف ذكي)</a:t>
            </a:r>
          </a:p>
          <a:p>
            <a:pPr marL="0" indent="0" algn="just" rtl="1">
              <a:lnSpc>
                <a:spcPct val="100000"/>
              </a:lnSpc>
              <a:buNone/>
            </a:pPr>
            <a:r>
              <a:rPr lang="ar" sz="1400" b="0" i="0" u="none" baseline="0" dirty="0">
                <a:ea typeface="Calibri" panose="020F0502020204030204" pitchFamily="34" charset="0"/>
              </a:rPr>
              <a:t>- أسعر أني قادر/ة على تعلّم أشياء جديدة في الحاسوب بنفسي</a:t>
            </a:r>
          </a:p>
          <a:p>
            <a:pPr marL="0" indent="0" algn="just" rtl="1">
              <a:lnSpc>
                <a:spcPct val="100000"/>
              </a:lnSpc>
              <a:buNone/>
            </a:pPr>
            <a:r>
              <a:rPr lang="ar" sz="1400" b="0" i="0" u="none" baseline="0" dirty="0">
                <a:ea typeface="Calibri" panose="020F0502020204030204" pitchFamily="34" charset="0"/>
              </a:rPr>
              <a:t>- الحواسيب تربكني، لن أعتاد عليها أبدًا</a:t>
            </a:r>
          </a:p>
          <a:p>
            <a:pPr marL="0" indent="0" algn="just" rtl="1">
              <a:lnSpc>
                <a:spcPct val="100000"/>
              </a:lnSpc>
              <a:buNone/>
            </a:pPr>
            <a:r>
              <a:rPr lang="ar" sz="1400" b="0" i="0" u="none" baseline="0" dirty="0">
                <a:ea typeface="Calibri" panose="020F0502020204030204" pitchFamily="34" charset="0"/>
              </a:rPr>
              <a:t>- أحاول متابعة المستجدات في كل ما يتعلق بالتجديدات التكنولوجية</a:t>
            </a:r>
          </a:p>
          <a:p>
            <a:pPr marL="0" indent="0" algn="just" rtl="1">
              <a:lnSpc>
                <a:spcPct val="100000"/>
              </a:lnSpc>
              <a:buNone/>
            </a:pPr>
            <a:r>
              <a:rPr lang="ar" sz="1400" b="0" i="0" u="none" baseline="0" dirty="0">
                <a:ea typeface="Calibri" panose="020F0502020204030204" pitchFamily="34" charset="0"/>
              </a:rPr>
              <a:t>- في فترة الكورونا، تحسنت قدراتي الرقمية</a:t>
            </a:r>
          </a:p>
          <a:p>
            <a:pPr marL="0" indent="0" algn="just" rtl="1">
              <a:lnSpc>
                <a:spcPct val="100000"/>
              </a:lnSpc>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41</a:t>
            </a:fld>
            <a:endParaRPr lang="ar" dirty="0"/>
          </a:p>
        </p:txBody>
      </p:sp>
    </p:spTree>
    <p:extLst>
      <p:ext uri="{BB962C8B-B14F-4D97-AF65-F5344CB8AC3E}">
        <p14:creationId xmlns:p14="http://schemas.microsoft.com/office/powerpoint/2010/main" val="2629104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71487" y="197200"/>
            <a:ext cx="5915025" cy="1914702"/>
          </a:xfrm>
        </p:spPr>
        <p:txBody>
          <a:bodyPr>
            <a:normAutofit/>
          </a:bodyPr>
          <a:lstStyle/>
          <a:p>
            <a:pPr algn="r" rtl="1"/>
            <a:r>
              <a:rPr lang="ar" b="0" i="0" u="none" baseline="0">
                <a:solidFill>
                  <a:srgbClr val="0068F5"/>
                </a:solidFill>
              </a:rPr>
              <a:t>استبيان المهارات الرقمية </a:t>
            </a:r>
            <a:br>
              <a:rPr lang="ar">
                <a:solidFill>
                  <a:srgbClr val="2DBDD6"/>
                </a:solidFill>
              </a:rPr>
            </a:br>
            <a:r>
              <a:rPr lang="ar" sz="1800" b="0" i="0" u="none" baseline="0"/>
              <a:t>يعتمد على أداة مخصصة للسلطات والمنظمات - استبيان قياس مستوى المهارات الرقمية للمشتركين في البرنامج، تبيت جوينت </a:t>
            </a:r>
            <a:br>
              <a:rPr lang="ar" sz="2800"/>
            </a:br>
            <a:endParaRPr lang="ar" dirty="0"/>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71487" y="2061273"/>
            <a:ext cx="5915025" cy="7392693"/>
          </a:xfrm>
        </p:spPr>
        <p:txBody>
          <a:bodyPr>
            <a:normAutofit/>
          </a:bodyPr>
          <a:lstStyle/>
          <a:p>
            <a:pPr marL="0" indent="0" algn="just" rtl="1">
              <a:lnSpc>
                <a:spcPct val="100000"/>
              </a:lnSpc>
              <a:buNone/>
            </a:pPr>
            <a:r>
              <a:rPr lang="ar" sz="1400" b="0" i="0" u="none" baseline="0" dirty="0">
                <a:ea typeface="Calibri" panose="020F0502020204030204" pitchFamily="34" charset="0"/>
              </a:rPr>
              <a:t>8. أي من بين العوامل التالية يمكن أن يمنعك، أو قد منعك، من استخدام الإنترنت؟</a:t>
            </a:r>
          </a:p>
          <a:p>
            <a:pPr marL="0" indent="0" algn="just" rtl="1">
              <a:lnSpc>
                <a:spcPct val="100000"/>
              </a:lnSpc>
              <a:buNone/>
            </a:pPr>
            <a:r>
              <a:rPr lang="ar" sz="1400" b="0" i="0" u="none" baseline="0" dirty="0">
                <a:ea typeface="Calibri" panose="020F0502020204030204" pitchFamily="34" charset="0"/>
              </a:rPr>
              <a:t>يمكن اختيار عدة إجابات</a:t>
            </a:r>
          </a:p>
          <a:p>
            <a:pPr marL="0" indent="0" algn="just" rtl="1">
              <a:lnSpc>
                <a:spcPct val="100000"/>
              </a:lnSpc>
              <a:buNone/>
            </a:pPr>
            <a:r>
              <a:rPr lang="ar" sz="1400" b="0" i="0" u="none" baseline="0" dirty="0">
                <a:ea typeface="Calibri" panose="020F0502020204030204" pitchFamily="34" charset="0"/>
              </a:rPr>
              <a:t>- إمكانية وصول محدودة أو عدم القدرة على الوصول للإنترنت</a:t>
            </a:r>
          </a:p>
          <a:p>
            <a:pPr marL="0" indent="0" algn="just" rtl="1">
              <a:lnSpc>
                <a:spcPct val="100000"/>
              </a:lnSpc>
              <a:buNone/>
            </a:pPr>
            <a:r>
              <a:rPr lang="ar" sz="1400" b="0" i="0" u="none" baseline="0" dirty="0">
                <a:ea typeface="Calibri" panose="020F0502020204030204" pitchFamily="34" charset="0"/>
              </a:rPr>
              <a:t>- خوف من المساس بالخصوصية</a:t>
            </a:r>
          </a:p>
          <a:p>
            <a:pPr marL="0" indent="0" algn="just" rtl="1">
              <a:lnSpc>
                <a:spcPct val="100000"/>
              </a:lnSpc>
              <a:buNone/>
            </a:pPr>
            <a:r>
              <a:rPr lang="ar" sz="1400" b="0" i="0" u="none" baseline="0" dirty="0">
                <a:ea typeface="Calibri" panose="020F0502020204030204" pitchFamily="34" charset="0"/>
              </a:rPr>
              <a:t>- صعوبة في اللغة</a:t>
            </a:r>
          </a:p>
          <a:p>
            <a:pPr marL="0" indent="0" algn="just" rtl="1">
              <a:lnSpc>
                <a:spcPct val="100000"/>
              </a:lnSpc>
              <a:buNone/>
            </a:pPr>
            <a:r>
              <a:rPr lang="ar" sz="1400" b="0" i="0" u="none" baseline="0" dirty="0">
                <a:ea typeface="Calibri" panose="020F0502020204030204" pitchFamily="34" charset="0"/>
              </a:rPr>
              <a:t>- معلومات غير موثوقة عبر الشبكات</a:t>
            </a:r>
          </a:p>
          <a:p>
            <a:pPr marL="0" indent="0" algn="just" rtl="1">
              <a:lnSpc>
                <a:spcPct val="100000"/>
              </a:lnSpc>
              <a:buNone/>
            </a:pPr>
            <a:r>
              <a:rPr lang="ar" sz="1400" b="0" i="0" u="none" baseline="0" dirty="0">
                <a:ea typeface="Calibri" panose="020F0502020204030204" pitchFamily="34" charset="0"/>
              </a:rPr>
              <a:t>- المساس بنمط حياتي</a:t>
            </a:r>
          </a:p>
          <a:p>
            <a:pPr marL="0" indent="0" algn="just" rtl="1">
              <a:lnSpc>
                <a:spcPct val="100000"/>
              </a:lnSpc>
              <a:buNone/>
            </a:pPr>
            <a:r>
              <a:rPr lang="ar" sz="1400" b="0" i="0" u="none" baseline="0" dirty="0">
                <a:ea typeface="Calibri" panose="020F0502020204030204" pitchFamily="34" charset="0"/>
              </a:rPr>
              <a:t>- اعتبارات دينية</a:t>
            </a:r>
          </a:p>
          <a:p>
            <a:pPr marL="0" indent="0" algn="just" rtl="1">
              <a:lnSpc>
                <a:spcPct val="100000"/>
              </a:lnSpc>
              <a:buNone/>
            </a:pPr>
            <a:r>
              <a:rPr lang="ar" sz="1400" b="0" i="0" u="none" baseline="0" dirty="0">
                <a:ea typeface="Calibri" panose="020F0502020204030204" pitchFamily="34" charset="0"/>
              </a:rPr>
              <a:t>- محاولات متكررة بدون نجاح</a:t>
            </a:r>
          </a:p>
          <a:p>
            <a:pPr marL="0" indent="0" algn="just" rtl="1">
              <a:lnSpc>
                <a:spcPct val="100000"/>
              </a:lnSpc>
              <a:buNone/>
            </a:pPr>
            <a:r>
              <a:rPr lang="ar" sz="1400" b="0" i="0" u="none" baseline="0" dirty="0">
                <a:ea typeface="Calibri" panose="020F0502020204030204" pitchFamily="34" charset="0"/>
              </a:rPr>
              <a:t>- الإنترنت يحتاج مني لكثير من التعلّم والمجهود</a:t>
            </a:r>
          </a:p>
          <a:p>
            <a:pPr marL="0" indent="0" algn="just" rtl="1">
              <a:lnSpc>
                <a:spcPct val="100000"/>
              </a:lnSpc>
              <a:buNone/>
            </a:pPr>
            <a:r>
              <a:rPr lang="ar" sz="1400" b="0" i="0" u="none" baseline="0" dirty="0">
                <a:ea typeface="Calibri" panose="020F0502020204030204" pitchFamily="34" charset="0"/>
              </a:rPr>
              <a:t>- مضيعة للوقت</a:t>
            </a:r>
          </a:p>
          <a:p>
            <a:pPr marL="0" indent="0" algn="just" rtl="1">
              <a:lnSpc>
                <a:spcPct val="100000"/>
              </a:lnSpc>
              <a:buNone/>
            </a:pPr>
            <a:r>
              <a:rPr lang="ar" sz="1400" b="0" i="0" u="none" baseline="0" dirty="0">
                <a:ea typeface="Calibri" panose="020F0502020204030204" pitchFamily="34" charset="0"/>
              </a:rPr>
              <a:t>- شخص آخر ينفذ لي المعاملات</a:t>
            </a:r>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42</a:t>
            </a:fld>
            <a:endParaRPr lang="ar" dirty="0"/>
          </a:p>
        </p:txBody>
      </p:sp>
    </p:spTree>
    <p:extLst>
      <p:ext uri="{BB962C8B-B14F-4D97-AF65-F5344CB8AC3E}">
        <p14:creationId xmlns:p14="http://schemas.microsoft.com/office/powerpoint/2010/main" val="1315192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71487" y="197200"/>
            <a:ext cx="5915025" cy="1914702"/>
          </a:xfrm>
        </p:spPr>
        <p:txBody>
          <a:bodyPr>
            <a:normAutofit/>
          </a:bodyPr>
          <a:lstStyle/>
          <a:p>
            <a:pPr algn="r" rtl="1"/>
            <a:r>
              <a:rPr lang="ar" b="0" i="0" u="none" baseline="0">
                <a:solidFill>
                  <a:srgbClr val="0068F5"/>
                </a:solidFill>
              </a:rPr>
              <a:t>استبيان المهارات الرقمية </a:t>
            </a:r>
            <a:br>
              <a:rPr lang="ar">
                <a:solidFill>
                  <a:srgbClr val="2DBDD6"/>
                </a:solidFill>
              </a:rPr>
            </a:br>
            <a:r>
              <a:rPr lang="ar" sz="1800" b="0" i="0" u="none" baseline="0"/>
              <a:t>أسئلة معروفة للتعرّف على مهارات المشترك الرقمية</a:t>
            </a:r>
            <a:endParaRPr lang="ar" dirty="0"/>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71487" y="2061273"/>
            <a:ext cx="5915025" cy="7392693"/>
          </a:xfrm>
        </p:spPr>
        <p:txBody>
          <a:bodyPr>
            <a:normAutofit/>
          </a:bodyPr>
          <a:lstStyle/>
          <a:p>
            <a:pPr marL="0" indent="0" algn="just" rtl="1">
              <a:lnSpc>
                <a:spcPct val="100000"/>
              </a:lnSpc>
              <a:buNone/>
            </a:pPr>
            <a:r>
              <a:rPr lang="ar" sz="1400" b="0" i="0" u="none" baseline="0" dirty="0">
                <a:ea typeface="Calibri" panose="020F0502020204030204" pitchFamily="34" charset="0"/>
              </a:rPr>
              <a:t>قبل العمل مع الموقع، نستفسر:</a:t>
            </a:r>
          </a:p>
          <a:p>
            <a:pPr marL="342900" indent="-342900" algn="just" rtl="1">
              <a:lnSpc>
                <a:spcPct val="100000"/>
              </a:lnSpc>
              <a:buFont typeface="+mj-lt"/>
              <a:buAutoNum type="arabicParenR"/>
            </a:pPr>
            <a:r>
              <a:rPr lang="ar" sz="1400" b="0" i="0" u="none" baseline="0" dirty="0">
                <a:ea typeface="Calibri" panose="020F0502020204030204" pitchFamily="34" charset="0"/>
              </a:rPr>
              <a:t>هل لديه حاسوب أو جهاز هاتف متاح؟</a:t>
            </a:r>
          </a:p>
          <a:p>
            <a:pPr marL="342900" indent="-342900" algn="just" rtl="1">
              <a:lnSpc>
                <a:spcPct val="100000"/>
              </a:lnSpc>
              <a:buFont typeface="+mj-lt"/>
              <a:buAutoNum type="arabicParenR"/>
            </a:pPr>
            <a:r>
              <a:rPr lang="ar" sz="1400" b="0" i="0" u="none" baseline="0" dirty="0">
                <a:ea typeface="Calibri" panose="020F0502020204030204" pitchFamily="34" charset="0"/>
              </a:rPr>
              <a:t>هل لديه تفرُّغ للتعلّم من قيود البيئة البيتية؟</a:t>
            </a:r>
          </a:p>
          <a:p>
            <a:pPr marL="342900" indent="-342900" algn="just" rtl="1">
              <a:lnSpc>
                <a:spcPct val="100000"/>
              </a:lnSpc>
              <a:buFont typeface="+mj-lt"/>
              <a:buAutoNum type="arabicParenR"/>
            </a:pPr>
            <a:r>
              <a:rPr lang="ar" sz="1400" b="0" i="0" u="none" baseline="0" dirty="0">
                <a:ea typeface="Calibri" panose="020F0502020204030204" pitchFamily="34" charset="0"/>
              </a:rPr>
              <a:t>هل تتوفر مساحة تعلّم فعلية ملائمة في مكان التعلم عن بُعد - بيئة لطيفة وهادئة؟</a:t>
            </a:r>
          </a:p>
          <a:p>
            <a:pPr marL="342900" indent="-342900" algn="just" rtl="1">
              <a:lnSpc>
                <a:spcPct val="100000"/>
              </a:lnSpc>
              <a:buFont typeface="+mj-lt"/>
              <a:buAutoNum type="arabicParenR"/>
            </a:pPr>
            <a:r>
              <a:rPr lang="ar" sz="1400" b="0" i="0" u="none" baseline="0" dirty="0">
                <a:ea typeface="Calibri" panose="020F0502020204030204" pitchFamily="34" charset="0"/>
              </a:rPr>
              <a:t>هل تتوفر بنى تحتية - اتصال بشبكة الإنترنت، حاسوب?</a:t>
            </a:r>
          </a:p>
          <a:p>
            <a:pPr marL="342900" indent="-342900" algn="just" rtl="1">
              <a:lnSpc>
                <a:spcPct val="100000"/>
              </a:lnSpc>
              <a:buFont typeface="+mj-lt"/>
              <a:buAutoNum type="arabicParenR"/>
            </a:pPr>
            <a:r>
              <a:rPr lang="ar" sz="1400" b="0" i="0" u="none" baseline="0" dirty="0">
                <a:ea typeface="Calibri" panose="020F0502020204030204" pitchFamily="34" charset="0"/>
              </a:rPr>
              <a:t>هل هناك حاجة للمساعدة والدعم؟ إلى أي درجة؟</a:t>
            </a:r>
          </a:p>
          <a:p>
            <a:pPr marL="342900" indent="-342900" algn="just" rtl="1">
              <a:lnSpc>
                <a:spcPct val="100000"/>
              </a:lnSpc>
              <a:buFont typeface="+mj-lt"/>
              <a:buAutoNum type="arabicParenR"/>
            </a:pPr>
            <a:r>
              <a:rPr lang="ar" sz="1400" b="0" i="0" u="none" baseline="0" dirty="0">
                <a:ea typeface="Calibri" panose="020F0502020204030204" pitchFamily="34" charset="0"/>
              </a:rPr>
              <a:t>هل هناك مخاوف من استخدام الأداة؟ هل هناك عوائق لاستخدام الأداة؟</a:t>
            </a:r>
          </a:p>
          <a:p>
            <a:pPr marL="342900" indent="-342900" algn="just" rtl="1">
              <a:lnSpc>
                <a:spcPct val="100000"/>
              </a:lnSpc>
              <a:buFont typeface="+mj-lt"/>
              <a:buAutoNum type="arabicParenR"/>
            </a:pPr>
            <a:r>
              <a:rPr lang="ar" sz="1400" b="0" i="0" u="none" baseline="0" dirty="0">
                <a:ea typeface="Calibri" panose="020F0502020204030204" pitchFamily="34" charset="0"/>
              </a:rPr>
              <a:t> ماذا يهمّني أن أكتشف في الموقع؟</a:t>
            </a:r>
          </a:p>
          <a:p>
            <a:pPr marL="0" indent="0" algn="just" rtl="1">
              <a:lnSpc>
                <a:spcPct val="100000"/>
              </a:lnSpc>
              <a:buNone/>
            </a:pPr>
            <a:r>
              <a:rPr lang="ar" sz="1400" b="0" i="0" u="none" baseline="0" dirty="0">
                <a:ea typeface="Calibri" panose="020F0502020204030204" pitchFamily="34" charset="0"/>
              </a:rPr>
              <a:t> </a:t>
            </a:r>
          </a:p>
          <a:p>
            <a:pPr marL="0" indent="0" algn="just" rtl="1">
              <a:lnSpc>
                <a:spcPct val="100000"/>
              </a:lnSpc>
              <a:buNone/>
            </a:pPr>
            <a:r>
              <a:rPr lang="ar" sz="1400" b="0" i="0" u="none" baseline="0" dirty="0">
                <a:ea typeface="Calibri" panose="020F0502020204030204" pitchFamily="34" charset="0"/>
              </a:rPr>
              <a:t> </a:t>
            </a:r>
          </a:p>
          <a:p>
            <a:pPr marL="0" indent="0" algn="just" rtl="1">
              <a:lnSpc>
                <a:spcPct val="100000"/>
              </a:lnSpc>
              <a:buNone/>
            </a:pPr>
            <a:r>
              <a:rPr lang="ar" sz="1400" b="0" i="0" u="none" baseline="0" dirty="0">
                <a:ea typeface="Calibri" panose="020F0502020204030204" pitchFamily="34" charset="0"/>
              </a:rPr>
              <a:t>ماذا يهمّك أن نعرف عنك، قبل أن نبدأ العمل مع عفوداتا؟</a:t>
            </a:r>
          </a:p>
          <a:p>
            <a:pPr marL="0" indent="0" algn="just" rtl="1">
              <a:lnSpc>
                <a:spcPct val="100000"/>
              </a:lnSpc>
              <a:buNone/>
            </a:pPr>
            <a:r>
              <a:rPr lang="ar" sz="1400" b="0" i="0" u="none" baseline="0" dirty="0">
                <a:ea typeface="Calibri" panose="020F0502020204030204" pitchFamily="34" charset="0"/>
              </a:rPr>
              <a:t>1)</a:t>
            </a:r>
          </a:p>
          <a:p>
            <a:pPr marL="0" indent="0" algn="just" rtl="1">
              <a:lnSpc>
                <a:spcPct val="100000"/>
              </a:lnSpc>
              <a:buNone/>
            </a:pPr>
            <a:r>
              <a:rPr lang="ar" sz="1400" b="0" i="0" u="none" baseline="0" dirty="0">
                <a:ea typeface="Calibri" panose="020F0502020204030204" pitchFamily="34" charset="0"/>
              </a:rPr>
              <a:t>2)</a:t>
            </a:r>
          </a:p>
          <a:p>
            <a:pPr marL="0" indent="0" algn="just" rtl="1">
              <a:lnSpc>
                <a:spcPct val="100000"/>
              </a:lnSpc>
              <a:buNone/>
            </a:pPr>
            <a:r>
              <a:rPr lang="ar" sz="1400" b="0" i="0" u="none" baseline="0" dirty="0">
                <a:ea typeface="Calibri" panose="020F0502020204030204" pitchFamily="34" charset="0"/>
              </a:rPr>
              <a:t>3)</a:t>
            </a:r>
          </a:p>
          <a:p>
            <a:pPr marL="0" indent="0" algn="just" rtl="1">
              <a:lnSpc>
                <a:spcPct val="100000"/>
              </a:lnSpc>
              <a:buNone/>
            </a:pPr>
            <a:r>
              <a:rPr lang="ar" sz="1400" b="0" i="0" u="none" baseline="0" dirty="0">
                <a:ea typeface="Calibri" panose="020F0502020204030204" pitchFamily="34" charset="0"/>
              </a:rPr>
              <a:t> </a:t>
            </a:r>
          </a:p>
          <a:p>
            <a:pPr marL="0" indent="0" algn="just" rtl="1">
              <a:lnSpc>
                <a:spcPct val="100000"/>
              </a:lnSpc>
              <a:buNone/>
            </a:pPr>
            <a:r>
              <a:rPr lang="ar" sz="1400" b="0" i="0" u="none" baseline="0" dirty="0">
                <a:ea typeface="Calibri" panose="020F0502020204030204" pitchFamily="34" charset="0"/>
              </a:rPr>
              <a:t> </a:t>
            </a:r>
          </a:p>
          <a:p>
            <a:pPr marL="0" indent="0" algn="just" rtl="1">
              <a:lnSpc>
                <a:spcPct val="100000"/>
              </a:lnSpc>
              <a:buNone/>
            </a:pPr>
            <a:r>
              <a:rPr lang="ar" sz="1400" b="0" i="0" u="none" baseline="0" dirty="0">
                <a:ea typeface="Calibri" panose="020F0502020204030204" pitchFamily="34" charset="0"/>
              </a:rPr>
              <a:t> </a:t>
            </a:r>
          </a:p>
          <a:p>
            <a:pPr marL="0" indent="0" algn="just" rtl="1">
              <a:lnSpc>
                <a:spcPct val="100000"/>
              </a:lnSpc>
              <a:buNone/>
            </a:pPr>
            <a:r>
              <a:rPr lang="ar" sz="1400" b="0" i="0" u="none" baseline="0" dirty="0">
                <a:ea typeface="Calibri" panose="020F0502020204030204" pitchFamily="34" charset="0"/>
              </a:rPr>
              <a:t> </a:t>
            </a:r>
          </a:p>
          <a:p>
            <a:pPr marL="0" indent="0" algn="just" rtl="1">
              <a:lnSpc>
                <a:spcPct val="100000"/>
              </a:lnSpc>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4" name="Slide Number Placeholder 3">
            <a:extLst>
              <a:ext uri="{FF2B5EF4-FFF2-40B4-BE49-F238E27FC236}">
                <a16:creationId xmlns:a16="http://schemas.microsoft.com/office/drawing/2014/main" id="{A38D7577-2C0C-CC7E-917F-0E3ECDAEE467}"/>
              </a:ext>
            </a:extLst>
          </p:cNvPr>
          <p:cNvSpPr>
            <a:spLocks noGrp="1"/>
          </p:cNvSpPr>
          <p:nvPr>
            <p:ph type="sldNum" sz="quarter" idx="12"/>
          </p:nvPr>
        </p:nvSpPr>
        <p:spPr/>
        <p:txBody>
          <a:bodyPr/>
          <a:lstStyle/>
          <a:p>
            <a:pPr algn="r" rtl="1"/>
            <a:fld id="{7AFE9FC2-F1DF-4BA1-AA7A-C016E0D79B0A}" type="slidenum">
              <a:rPr/>
              <a:t>43</a:t>
            </a:fld>
            <a:endParaRPr lang="ar" dirty="0"/>
          </a:p>
        </p:txBody>
      </p:sp>
    </p:spTree>
    <p:extLst>
      <p:ext uri="{BB962C8B-B14F-4D97-AF65-F5344CB8AC3E}">
        <p14:creationId xmlns:p14="http://schemas.microsoft.com/office/powerpoint/2010/main" val="1844878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rene home office desk">
            <a:extLst>
              <a:ext uri="{FF2B5EF4-FFF2-40B4-BE49-F238E27FC236}">
                <a16:creationId xmlns:a16="http://schemas.microsoft.com/office/drawing/2014/main" id="{401C6016-9A92-2013-D8E3-7265AE7E9E6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220851"/>
            <a:ext cx="6858000" cy="4572000"/>
          </a:xfrm>
          <a:prstGeom prst="rect">
            <a:avLst/>
          </a:prstGeom>
        </p:spPr>
      </p:pic>
      <p:sp>
        <p:nvSpPr>
          <p:cNvPr id="5" name="Rectangle 4">
            <a:extLst>
              <a:ext uri="{FF2B5EF4-FFF2-40B4-BE49-F238E27FC236}">
                <a16:creationId xmlns:a16="http://schemas.microsoft.com/office/drawing/2014/main" id="{A488CFA7-272D-DA42-DA87-2C9110E9C195}"/>
              </a:ext>
            </a:extLst>
          </p:cNvPr>
          <p:cNvSpPr/>
          <p:nvPr/>
        </p:nvSpPr>
        <p:spPr>
          <a:xfrm>
            <a:off x="0" y="4351149"/>
            <a:ext cx="6858000" cy="5554851"/>
          </a:xfrm>
          <a:prstGeom prst="rect">
            <a:avLst/>
          </a:prstGeom>
          <a:solidFill>
            <a:srgbClr val="14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8A93BE6-9C43-BC86-F8E4-775AC9AAE339}"/>
              </a:ext>
            </a:extLst>
          </p:cNvPr>
          <p:cNvSpPr>
            <a:spLocks noGrp="1"/>
          </p:cNvSpPr>
          <p:nvPr>
            <p:ph idx="1"/>
          </p:nvPr>
        </p:nvSpPr>
        <p:spPr>
          <a:xfrm>
            <a:off x="434975" y="4720526"/>
            <a:ext cx="5915025" cy="6285266"/>
          </a:xfrm>
        </p:spPr>
        <p:txBody>
          <a:bodyPr>
            <a:normAutofit/>
          </a:bodyPr>
          <a:lstStyle/>
          <a:p>
            <a:pPr marL="0" indent="0" algn="ctr" rtl="1">
              <a:lnSpc>
                <a:spcPct val="150000"/>
              </a:lnSpc>
              <a:buNone/>
            </a:pPr>
            <a:endParaRPr lang="ar" sz="1400" dirty="0">
              <a:solidFill>
                <a:schemeClr val="bg1"/>
              </a:solidFill>
            </a:endParaRPr>
          </a:p>
          <a:p>
            <a:pPr marL="0" indent="0" algn="ctr" rtl="1">
              <a:lnSpc>
                <a:spcPct val="150000"/>
              </a:lnSpc>
              <a:buNone/>
            </a:pPr>
            <a:r>
              <a:rPr lang="ar" sz="1800" b="0" i="0" u="none" baseline="0" dirty="0">
                <a:solidFill>
                  <a:schemeClr val="bg1"/>
                </a:solidFill>
                <a:ea typeface="Calibri" panose="020F0502020204030204" pitchFamily="34" charset="0"/>
              </a:rPr>
              <a:t>رابط للنسخة الرقمية للدليل </a:t>
            </a:r>
          </a:p>
          <a:p>
            <a:pPr marL="0" indent="0" algn="ctr" rtl="1">
              <a:lnSpc>
                <a:spcPct val="150000"/>
              </a:lnSpc>
              <a:buNone/>
            </a:pPr>
            <a:r>
              <a:rPr lang="ar" sz="1800" b="0" i="0" u="none" baseline="0" dirty="0">
                <a:solidFill>
                  <a:schemeClr val="bg1"/>
                </a:solidFill>
                <a:ea typeface="Calibri" panose="020F0502020204030204" pitchFamily="34" charset="0"/>
              </a:rPr>
              <a:t>على موقع عفوداتا </a:t>
            </a:r>
          </a:p>
        </p:txBody>
      </p:sp>
      <p:pic>
        <p:nvPicPr>
          <p:cNvPr id="6" name="Graphic 5" descr="Two squares and a zigzag line">
            <a:extLst>
              <a:ext uri="{FF2B5EF4-FFF2-40B4-BE49-F238E27FC236}">
                <a16:creationId xmlns:a16="http://schemas.microsoft.com/office/drawing/2014/main" id="{43D04CA7-160A-C374-9A89-92F472F73EE9}"/>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80795"/>
          <a:stretch/>
        </p:blipFill>
        <p:spPr>
          <a:xfrm>
            <a:off x="6466913" y="-1816531"/>
            <a:ext cx="878073" cy="4572000"/>
          </a:xfrm>
          <a:prstGeom prst="rect">
            <a:avLst/>
          </a:prstGeom>
        </p:spPr>
      </p:pic>
      <p:sp>
        <p:nvSpPr>
          <p:cNvPr id="4" name="Slide Number Placeholder 3">
            <a:extLst>
              <a:ext uri="{FF2B5EF4-FFF2-40B4-BE49-F238E27FC236}">
                <a16:creationId xmlns:a16="http://schemas.microsoft.com/office/drawing/2014/main" id="{BA90042D-8F5F-7CCD-6A50-3AD75B58D4BE}"/>
              </a:ext>
            </a:extLst>
          </p:cNvPr>
          <p:cNvSpPr>
            <a:spLocks noGrp="1"/>
          </p:cNvSpPr>
          <p:nvPr>
            <p:ph type="sldNum" sz="quarter" idx="12"/>
          </p:nvPr>
        </p:nvSpPr>
        <p:spPr/>
        <p:txBody>
          <a:bodyPr/>
          <a:lstStyle/>
          <a:p>
            <a:pPr algn="r" rtl="1"/>
            <a:fld id="{7AFE9FC2-F1DF-4BA1-AA7A-C016E0D79B0A}" type="slidenum">
              <a:rPr/>
              <a:t>44</a:t>
            </a:fld>
            <a:endParaRPr lang="ar" dirty="0"/>
          </a:p>
        </p:txBody>
      </p:sp>
      <p:pic>
        <p:nvPicPr>
          <p:cNvPr id="7" name="Picture 6">
            <a:extLst>
              <a:ext uri="{FF2B5EF4-FFF2-40B4-BE49-F238E27FC236}">
                <a16:creationId xmlns:a16="http://schemas.microsoft.com/office/drawing/2014/main" id="{85F62023-A501-7046-92D5-161CC225237E}"/>
              </a:ext>
            </a:extLst>
          </p:cNvPr>
          <p:cNvPicPr>
            <a:picLocks noChangeAspect="1"/>
          </p:cNvPicPr>
          <p:nvPr/>
        </p:nvPicPr>
        <p:blipFill>
          <a:blip r:embed="rId5"/>
          <a:stretch>
            <a:fillRect/>
          </a:stretch>
        </p:blipFill>
        <p:spPr>
          <a:xfrm>
            <a:off x="2153591" y="6372332"/>
            <a:ext cx="2550817" cy="2550817"/>
          </a:xfrm>
          <a:prstGeom prst="rect">
            <a:avLst/>
          </a:prstGeom>
        </p:spPr>
      </p:pic>
    </p:spTree>
    <p:extLst>
      <p:ext uri="{BB962C8B-B14F-4D97-AF65-F5344CB8AC3E}">
        <p14:creationId xmlns:p14="http://schemas.microsoft.com/office/powerpoint/2010/main" val="28652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C3592-64DE-931B-CBEB-08643F654F73}"/>
              </a:ext>
            </a:extLst>
          </p:cNvPr>
          <p:cNvSpPr/>
          <p:nvPr/>
        </p:nvSpPr>
        <p:spPr>
          <a:xfrm>
            <a:off x="0" y="-330346"/>
            <a:ext cx="6858000" cy="2086963"/>
          </a:xfrm>
          <a:prstGeom prst="rect">
            <a:avLst/>
          </a:prstGeom>
          <a:solidFill>
            <a:srgbClr val="14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71488" y="27894"/>
            <a:ext cx="5915025" cy="1914702"/>
          </a:xfrm>
        </p:spPr>
        <p:txBody>
          <a:bodyPr/>
          <a:lstStyle/>
          <a:p>
            <a:pPr algn="r" rtl="1"/>
            <a:r>
              <a:rPr kumimoji="0" lang="ar" sz="3300" b="0" i="0" u="none" strike="noStrike" kern="1200" cap="none" spc="0" normalizeH="0" baseline="0" dirty="0">
                <a:ln>
                  <a:noFill/>
                </a:ln>
                <a:solidFill>
                  <a:prstClr val="white"/>
                </a:solidFill>
                <a:effectLst/>
                <a:uLnTx/>
                <a:uFillTx/>
                <a:ea typeface="+mj-ea"/>
              </a:rPr>
              <a:t>فصل أ - نبذة عن عفوداتا</a:t>
            </a:r>
            <a:br>
              <a:rPr kumimoji="0" lang="ar" sz="3300" b="0" i="0" u="none" strike="noStrike" kern="1200" cap="none" spc="0" normalizeH="0" baseline="0" dirty="0">
                <a:ln>
                  <a:noFill/>
                </a:ln>
                <a:solidFill>
                  <a:prstClr val="white"/>
                </a:solidFill>
                <a:effectLst/>
                <a:uLnTx/>
                <a:uFillTx/>
                <a:ea typeface="+mj-ea"/>
              </a:rPr>
            </a:br>
            <a:r>
              <a:rPr kumimoji="0" lang="ar" sz="2000" b="0" i="0" u="none" strike="noStrike" kern="1200" cap="none" spc="0" normalizeH="0" baseline="0" dirty="0">
                <a:ln>
                  <a:noFill/>
                </a:ln>
                <a:solidFill>
                  <a:srgbClr val="FFCD03"/>
                </a:solidFill>
                <a:effectLst/>
                <a:uLnTx/>
                <a:uFillTx/>
                <a:ea typeface="+mj-ea"/>
              </a:rPr>
              <a:t>كل المعلومات لاختيار مجال الدراسة ومجال العمل</a:t>
            </a:r>
            <a:endParaRPr lang="ar" dirty="0">
              <a:solidFill>
                <a:srgbClr val="FFCD03"/>
              </a:solidFill>
            </a:endParaRPr>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34975" y="2145733"/>
            <a:ext cx="5915025" cy="5316279"/>
          </a:xfrm>
          <a:noFill/>
        </p:spPr>
        <p:txBody>
          <a:bodyPr>
            <a:noAutofit/>
          </a:bodyPr>
          <a:lstStyle/>
          <a:p>
            <a:pPr marL="0" indent="0" algn="ctr" rtl="1">
              <a:buNone/>
            </a:pPr>
            <a:r>
              <a:rPr lang="ar" sz="1400" b="1" i="0" u="none" baseline="0" dirty="0">
                <a:solidFill>
                  <a:srgbClr val="0068F5"/>
                </a:solidFill>
              </a:rPr>
              <a:t>عفوداتا هو موقع يهدف إلى مساعدتنا في اتخاذ القرارات المهنية الجوهرية </a:t>
            </a:r>
          </a:p>
          <a:p>
            <a:pPr marL="0" indent="0" algn="ctr" rtl="1">
              <a:buNone/>
            </a:pPr>
            <a:r>
              <a:rPr lang="ar" sz="1400" b="1" i="0" u="none" baseline="0" dirty="0">
                <a:solidFill>
                  <a:srgbClr val="0068F5"/>
                </a:solidFill>
              </a:rPr>
              <a:t>بشكل ناجح من خلال المعلومات</a:t>
            </a:r>
          </a:p>
          <a:p>
            <a:pPr marL="0" indent="0" algn="just" rtl="1">
              <a:lnSpc>
                <a:spcPct val="160000"/>
              </a:lnSpc>
              <a:buNone/>
            </a:pPr>
            <a:r>
              <a:rPr lang="ar" sz="1400" b="0" i="0" u="none" baseline="0" dirty="0"/>
              <a:t>أحد التحديات التي يواجهها المختصون في مجال التدريب المهني، في إطار سيرورة التدريب، هو مرافقة المشترك في اتخاذ القرار الأفضل له. </a:t>
            </a:r>
          </a:p>
          <a:p>
            <a:pPr marL="0" indent="0" algn="just" rtl="1">
              <a:lnSpc>
                <a:spcPct val="160000"/>
              </a:lnSpc>
              <a:buNone/>
            </a:pPr>
            <a:r>
              <a:rPr lang="ar" sz="1400" b="0" i="0" u="none" baseline="0" dirty="0"/>
              <a:t>سيرورة اتخاذ القرارات تحتاج لإجراء تصفية أولية للإمكانيات، بحث معمّق لكل الإمكانيات، وفي النهاية - الاختيار. </a:t>
            </a:r>
          </a:p>
          <a:p>
            <a:pPr marL="0" indent="0" algn="just" rtl="1">
              <a:lnSpc>
                <a:spcPct val="160000"/>
              </a:lnSpc>
              <a:buNone/>
            </a:pPr>
            <a:r>
              <a:rPr lang="ar" sz="1400" b="0" i="0" u="none" baseline="0" dirty="0"/>
              <a:t>هذه السيرورة تحتاج منا لأخذ عوامل وجوانب مختلفة بالحسبان، مثل اعتبارات المشترك، ميوله وقيمه، بالإضافة إلى فهم الإمكانيات المهنية القائمة - الطلب والاحتياجات في سوق العمل، مسارات الدراسة وغيرها. </a:t>
            </a:r>
          </a:p>
          <a:p>
            <a:pPr marL="0" indent="0" algn="just" rtl="1">
              <a:lnSpc>
                <a:spcPct val="160000"/>
              </a:lnSpc>
              <a:buNone/>
            </a:pPr>
            <a:r>
              <a:rPr lang="ar" sz="1400" b="0" i="0" u="none" baseline="0" dirty="0"/>
              <a:t>تتوفّر عبر الشبكة كمية هائلة من المعلومات التي قد تساعدنا في سيرورة البحث، لكن كيف نبدأ بجمعها؟ بعد أن جمعنا المعلومات، كيف يمكننا التأكّد من أنها موثوقة ومحدّثة؟</a:t>
            </a:r>
          </a:p>
          <a:p>
            <a:pPr marL="0" indent="0" algn="just" rtl="1">
              <a:lnSpc>
                <a:spcPct val="160000"/>
              </a:lnSpc>
              <a:buNone/>
            </a:pPr>
            <a:r>
              <a:rPr lang="ar" sz="1400" b="0" i="0" u="none" baseline="0" dirty="0"/>
              <a:t>في سيرورات المرافقة، نتعامل مع مجموعة كبيرة من مجالات الاهتمام، والكثير من الأسئلة المختلفة، على سبيل المثال: </a:t>
            </a:r>
          </a:p>
          <a:p>
            <a:pPr algn="just" rtl="1">
              <a:buFont typeface="Wingdings" panose="05000000000000000000" pitchFamily="2" charset="2"/>
              <a:buChar char="q"/>
            </a:pPr>
            <a:r>
              <a:rPr lang="ar" sz="1400" b="0" i="0" u="none" baseline="0" dirty="0"/>
              <a:t> كيف أجد مِهنًا عليها طلب كبير، والتي يمكن العمل فيها في القدس في القطاع العام؟</a:t>
            </a:r>
          </a:p>
          <a:p>
            <a:pPr algn="just" rtl="1">
              <a:buFont typeface="Wingdings" panose="05000000000000000000" pitchFamily="2" charset="2"/>
              <a:buChar char="q"/>
            </a:pPr>
            <a:r>
              <a:rPr lang="ar" sz="1400" b="0" i="0" u="none" baseline="0" dirty="0"/>
              <a:t> مجال التربية يثير اهتمامي، لكن كيف يمكنني أن أجد وظيفة ملائمة إن لم أكن أملك شهادة بجروت؟ </a:t>
            </a:r>
          </a:p>
          <a:p>
            <a:pPr algn="just" rtl="1">
              <a:buFont typeface="Wingdings" panose="05000000000000000000" pitchFamily="2" charset="2"/>
              <a:buChar char="q"/>
            </a:pPr>
            <a:r>
              <a:rPr lang="ar" sz="1400" b="0" i="0" u="none" baseline="0" dirty="0"/>
              <a:t> كيف أعرف ما إذا كان التأهيل أو مجال الدراسة الذي اخترته ملائمَين لاعتباراتي وتوقعاتي من حيث العمل والتشغيل في المستقبل؟</a:t>
            </a:r>
          </a:p>
          <a:p>
            <a:pPr marL="0" indent="0" algn="just" rtl="1">
              <a:buNone/>
            </a:pPr>
            <a:endParaRPr lang="ar" sz="1400" dirty="0">
              <a:solidFill>
                <a:srgbClr val="2DBDD6"/>
              </a:solidFill>
            </a:endParaRPr>
          </a:p>
          <a:p>
            <a:pPr marL="0" indent="0" algn="ctr" rtl="1">
              <a:buNone/>
            </a:pPr>
            <a:r>
              <a:rPr lang="ar" sz="1400" b="0" i="0" u="none" baseline="0" dirty="0">
                <a:solidFill>
                  <a:srgbClr val="0068F5"/>
                </a:solidFill>
              </a:rPr>
              <a:t>موقع عفوداتا سيجيبكم عن هذه الأسئلة وغيرها أيضًا.</a:t>
            </a:r>
          </a:p>
          <a:p>
            <a:pPr marL="0" indent="0" algn="ctr" rtl="1">
              <a:buNone/>
            </a:pPr>
            <a:r>
              <a:rPr lang="ar" sz="1400" b="0" i="0" u="none" baseline="0" dirty="0">
                <a:solidFill>
                  <a:srgbClr val="2DBDD6"/>
                </a:solidFill>
              </a:rPr>
              <a:t> </a:t>
            </a: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9" name="Slide Number Placeholder 8">
            <a:extLst>
              <a:ext uri="{FF2B5EF4-FFF2-40B4-BE49-F238E27FC236}">
                <a16:creationId xmlns:a16="http://schemas.microsoft.com/office/drawing/2014/main" id="{028E121E-AB2A-FF9B-E08E-385306721468}"/>
              </a:ext>
            </a:extLst>
          </p:cNvPr>
          <p:cNvSpPr>
            <a:spLocks noGrp="1"/>
          </p:cNvSpPr>
          <p:nvPr>
            <p:ph type="sldNum" sz="quarter" idx="12"/>
          </p:nvPr>
        </p:nvSpPr>
        <p:spPr/>
        <p:txBody>
          <a:bodyPr/>
          <a:lstStyle/>
          <a:p>
            <a:pPr algn="r" rtl="1"/>
            <a:fld id="{7AFE9FC2-F1DF-4BA1-AA7A-C016E0D79B0A}" type="slidenum">
              <a:rPr/>
              <a:t>5</a:t>
            </a:fld>
            <a:endParaRPr lang="ar" dirty="0"/>
          </a:p>
        </p:txBody>
      </p:sp>
    </p:spTree>
    <p:extLst>
      <p:ext uri="{BB962C8B-B14F-4D97-AF65-F5344CB8AC3E}">
        <p14:creationId xmlns:p14="http://schemas.microsoft.com/office/powerpoint/2010/main" val="1662271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34975" y="564340"/>
            <a:ext cx="5915025" cy="8617057"/>
          </a:xfrm>
        </p:spPr>
        <p:txBody>
          <a:bodyPr>
            <a:noAutofit/>
          </a:bodyPr>
          <a:lstStyle/>
          <a:p>
            <a:pPr marL="0" indent="0" algn="ctr" rtl="1">
              <a:lnSpc>
                <a:spcPct val="160000"/>
              </a:lnSpc>
              <a:buNone/>
            </a:pPr>
            <a:r>
              <a:rPr lang="ar" sz="1400" b="0" i="0" u="none" baseline="0" dirty="0">
                <a:solidFill>
                  <a:srgbClr val="0068F5"/>
                </a:solidFill>
              </a:rPr>
              <a:t>كيف نجد إجابات للأسئلة؟ كيف ندمج عفوداتا في سيرورات المرافقة بالشكل الأفضل؟ هذا بالضبط ما يتناوله هذا الدليل</a:t>
            </a:r>
            <a:r>
              <a:rPr lang="ar" sz="1400" b="0" i="0" u="none" baseline="0" dirty="0">
                <a:solidFill>
                  <a:srgbClr val="2DBDD6"/>
                </a:solidFill>
              </a:rPr>
              <a:t>.     </a:t>
            </a:r>
          </a:p>
          <a:p>
            <a:pPr marL="0" indent="0" algn="just" rtl="1">
              <a:lnSpc>
                <a:spcPct val="160000"/>
              </a:lnSpc>
              <a:buNone/>
            </a:pPr>
            <a:r>
              <a:rPr lang="ar" sz="1400" b="0" i="0" u="none" baseline="0" dirty="0"/>
              <a:t>يهدف هذا الدليل إلى مساعدتنا </a:t>
            </a:r>
            <a:r>
              <a:rPr lang="ar" sz="1400" b="0" i="0" u="none" baseline="0" dirty="0">
                <a:solidFill>
                  <a:srgbClr val="143B67"/>
                </a:solidFill>
              </a:rPr>
              <a:t>في التعرّف على عفوداتا </a:t>
            </a:r>
            <a:r>
              <a:rPr lang="ar" sz="1400" b="0" i="0" u="none" baseline="0" dirty="0"/>
              <a:t>- أداة عمل مهمة وضرورية لدعمنا ومساعدتنا في هذه النقاط المهمة تحديدًا في سيرورة المرافقة المهنية. </a:t>
            </a:r>
          </a:p>
          <a:p>
            <a:pPr marL="0" indent="0" algn="just" rtl="1">
              <a:lnSpc>
                <a:spcPct val="160000"/>
              </a:lnSpc>
              <a:buNone/>
            </a:pPr>
            <a:r>
              <a:rPr lang="ar" sz="1400" b="0" i="0" u="none" baseline="0" dirty="0">
                <a:ea typeface="Calibri" panose="020F0502020204030204" pitchFamily="34" charset="0"/>
              </a:rPr>
              <a:t>ستجدون في الدليل </a:t>
            </a:r>
            <a:r>
              <a:rPr lang="ar" sz="1400" b="0" i="0" u="none" baseline="0" dirty="0">
                <a:solidFill>
                  <a:srgbClr val="143B67"/>
                </a:solidFill>
                <a:ea typeface="Calibri" panose="020F0502020204030204" pitchFamily="34" charset="0"/>
              </a:rPr>
              <a:t>نموذجًا للعمل </a:t>
            </a:r>
            <a:r>
              <a:rPr lang="ar" sz="1400" b="0" i="0" u="none" baseline="0" dirty="0">
                <a:ea typeface="Calibri" panose="020F0502020204030204" pitchFamily="34" charset="0"/>
              </a:rPr>
              <a:t>بمساعدة الموقع، أدوات وأساليب معدّة بالأساس لمركّزي ومركّزات التشغيل، ممّا يتيح المجال لدمج الموقع في سيرورة مرافقتكم. </a:t>
            </a:r>
          </a:p>
          <a:p>
            <a:pPr marL="0" indent="0" algn="just" rtl="1">
              <a:lnSpc>
                <a:spcPct val="160000"/>
              </a:lnSpc>
              <a:buNone/>
            </a:pPr>
            <a:endParaRPr lang="ar" sz="1400" dirty="0"/>
          </a:p>
          <a:p>
            <a:pPr marL="0" indent="0" algn="just" rtl="1">
              <a:buNone/>
            </a:pPr>
            <a:r>
              <a:rPr lang="ar" sz="1800" b="0" i="0" u="none" baseline="0" dirty="0">
                <a:solidFill>
                  <a:srgbClr val="0068F5"/>
                </a:solidFill>
                <a:ea typeface="Calibri" panose="020F0502020204030204" pitchFamily="34" charset="0"/>
              </a:rPr>
              <a:t>لكن لحظة... ماذا تعني "عفوداتا"؟ </a:t>
            </a:r>
          </a:p>
          <a:p>
            <a:pPr marL="0" indent="0" algn="just" rtl="1">
              <a:lnSpc>
                <a:spcPct val="160000"/>
              </a:lnSpc>
              <a:buNone/>
            </a:pPr>
            <a:r>
              <a:rPr lang="ar" sz="1400" b="0" i="0" u="none" baseline="0" dirty="0">
                <a:ea typeface="Calibri" panose="020F0502020204030204" pitchFamily="34" charset="0"/>
              </a:rPr>
              <a:t>عفوداتا (وبالعبرية עבודאטה، أيّ عمل + معلومات עבודה + דאטה)، هو مبادرة وطنية من وزارة العمل وجوينت-تبيت، بالتعاون مع إسرائيل رقمية. الموقع هو موقع ىحكومي، ويتيح معلومات حول مئات مجالات العمل ومسارات الدراسة: معلومات رسمية وموثوقة حول مئات مجالات العمل ومسارات الدراسة في إسرائيل. بالإضافة إلى مجالات عمل متنوعة ومسارات دراسة بما في ذلك التعليم في الجامعات، الكليات التكنولوجية وكليات التأهيل المهني. هذه المعطيات موثوقة وشاملة. تمّت معالجة كل المعطيات من ملفات جُمِعت في دائرة الإحصاء المركزيّة.  </a:t>
            </a:r>
          </a:p>
          <a:p>
            <a:pPr marL="0" indent="0" algn="just" rtl="1">
              <a:lnSpc>
                <a:spcPct val="160000"/>
              </a:lnSpc>
              <a:buNone/>
            </a:pPr>
            <a:r>
              <a:rPr lang="ar" sz="1400" b="0" i="0" u="none" baseline="0" dirty="0">
                <a:ea typeface="Calibri" panose="020F0502020204030204" pitchFamily="34" charset="0"/>
              </a:rPr>
              <a:t>يهدف الموقع إلى المساعدة في اتخاذ القرارات المهمة بالنسبة للمهنة، ويساعدنا على مرافقة المشتركين في سيرورة تخطيط مستقبلهم المهني.    </a:t>
            </a:r>
          </a:p>
          <a:p>
            <a:pPr marL="0" indent="0" algn="just" rtl="1">
              <a:lnSpc>
                <a:spcPct val="160000"/>
              </a:lnSpc>
              <a:buNone/>
            </a:pPr>
            <a:r>
              <a:rPr lang="ar" sz="1400" b="0" i="0" u="none" baseline="0" dirty="0">
                <a:ea typeface="Calibri" panose="020F0502020204030204" pitchFamily="34" charset="0"/>
              </a:rPr>
              <a:t>عفوداتا</a:t>
            </a:r>
            <a:r>
              <a:rPr lang="ar" sz="1400" b="0" i="0" u="none" baseline="0" dirty="0"/>
              <a:t> </a:t>
            </a:r>
            <a:r>
              <a:rPr lang="ar" sz="1400" b="0" i="0" u="none" baseline="0" dirty="0">
                <a:latin typeface="Aharoni" panose="02010803020104030203" pitchFamily="2" charset="-79"/>
                <a:ea typeface="Aharoni" panose="02010803020104030203" pitchFamily="2" charset="-79"/>
                <a:cs typeface="Aharoni" panose="02010803020104030203" pitchFamily="2" charset="-79"/>
              </a:rPr>
              <a:t>يعتبَر أيضًا أداة تساعد في التعرف على الميول - النماذج المهنية. كما ويشمل أيضًا أداة مركزية لاختبار الميول - استبيان توجيه (استبيان هولاند) الذي يساعدنا بسهولة في التعرّف أكثر على المشترك/ة.   </a:t>
            </a:r>
          </a:p>
          <a:p>
            <a:pPr marL="0" indent="0" algn="just" rtl="1">
              <a:lnSpc>
                <a:spcPct val="160000"/>
              </a:lnSpc>
              <a:buNone/>
            </a:pPr>
            <a:endParaRPr lang="ar" sz="1400" dirty="0"/>
          </a:p>
          <a:p>
            <a:pPr marL="0" indent="0" algn="ctr" rtl="1">
              <a:buNone/>
            </a:pPr>
            <a:r>
              <a:rPr lang="ar" sz="2000" b="1" i="0" u="none" baseline="0" dirty="0">
                <a:solidFill>
                  <a:srgbClr val="FFCD03"/>
                </a:solidFill>
              </a:rPr>
              <a:t>  عنوان الموقع: avodata.labor.gov.il </a:t>
            </a:r>
            <a:endParaRPr lang="ar" sz="2000" b="1" dirty="0">
              <a:solidFill>
                <a:srgbClr val="FFCD03"/>
              </a:solidFill>
            </a:endParaRPr>
          </a:p>
          <a:p>
            <a:pPr marL="0" indent="0" algn="ctr" rtl="1">
              <a:buNone/>
            </a:pPr>
            <a:r>
              <a:rPr lang="ar" sz="1800" b="0" i="0" u="none" baseline="0" dirty="0">
                <a:solidFill>
                  <a:srgbClr val="FFC000"/>
                </a:solidFill>
              </a:rPr>
              <a:t> </a:t>
            </a:r>
            <a:endParaRPr lang="ar" sz="1400" dirty="0"/>
          </a:p>
          <a:p>
            <a:pPr marL="0" indent="0" algn="just" rtl="1">
              <a:buNone/>
            </a:pPr>
            <a:endParaRPr lang="ar" sz="1400" dirty="0"/>
          </a:p>
          <a:p>
            <a:pPr marL="0" indent="0" algn="just" rtl="1">
              <a:buNone/>
            </a:pPr>
            <a:endParaRPr lang="ar" sz="1400" dirty="0"/>
          </a:p>
        </p:txBody>
      </p:sp>
      <p:sp>
        <p:nvSpPr>
          <p:cNvPr id="5" name="Slide Number Placeholder 4">
            <a:extLst>
              <a:ext uri="{FF2B5EF4-FFF2-40B4-BE49-F238E27FC236}">
                <a16:creationId xmlns:a16="http://schemas.microsoft.com/office/drawing/2014/main" id="{10B4B834-095D-39A6-7010-38C0198E6571}"/>
              </a:ext>
            </a:extLst>
          </p:cNvPr>
          <p:cNvSpPr>
            <a:spLocks noGrp="1"/>
          </p:cNvSpPr>
          <p:nvPr>
            <p:ph type="sldNum" sz="quarter" idx="12"/>
          </p:nvPr>
        </p:nvSpPr>
        <p:spPr/>
        <p:txBody>
          <a:bodyPr/>
          <a:lstStyle/>
          <a:p>
            <a:pPr algn="r" rtl="1"/>
            <a:fld id="{7AFE9FC2-F1DF-4BA1-AA7A-C016E0D79B0A}" type="slidenum">
              <a:rPr/>
              <a:t>6</a:t>
            </a:fld>
            <a:endParaRPr lang="ar" dirty="0"/>
          </a:p>
        </p:txBody>
      </p:sp>
      <p:pic>
        <p:nvPicPr>
          <p:cNvPr id="2" name="Graphic 1" descr="Two squares and a zigzag line">
            <a:extLst>
              <a:ext uri="{FF2B5EF4-FFF2-40B4-BE49-F238E27FC236}">
                <a16:creationId xmlns:a16="http://schemas.microsoft.com/office/drawing/2014/main" id="{7B6EC944-FC77-4B48-5F7D-75DF636AF25A}"/>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Tree>
    <p:extLst>
      <p:ext uri="{BB962C8B-B14F-4D97-AF65-F5344CB8AC3E}">
        <p14:creationId xmlns:p14="http://schemas.microsoft.com/office/powerpoint/2010/main" val="3739063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71487" y="446687"/>
            <a:ext cx="5915025" cy="8617057"/>
          </a:xfrm>
        </p:spPr>
        <p:txBody>
          <a:bodyPr>
            <a:noAutofit/>
          </a:bodyPr>
          <a:lstStyle/>
          <a:p>
            <a:pPr marL="0" indent="0" algn="just" rtl="1">
              <a:lnSpc>
                <a:spcPct val="150000"/>
              </a:lnSpc>
              <a:buNone/>
            </a:pPr>
            <a:r>
              <a:rPr lang="ar" sz="1800" b="0" i="0" u="none" baseline="0" dirty="0">
                <a:solidFill>
                  <a:srgbClr val="0068F5"/>
                </a:solidFill>
                <a:ea typeface="Calibri" panose="020F0502020204030204" pitchFamily="34" charset="0"/>
              </a:rPr>
              <a:t>لمن معدّ هذا الموقع؟</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 لكل من يرغب باختيار مسار دراسي - لقب أكاديمي أو تأهيل تكنولوجي أو تأهيل مهني.  </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 لكل من يقدم المرافقة في سيرورات الاستشارة المهنية أو بحاجة إلى معطيات في مجال العمل - الطواقم، المديرون وغيرهم. </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 لمن يرافق الشباب الذين ينهون المرحلة الثانوية/الخدمة العسكري، ومعنيّون بالانخراط في مسار دراسي معين.</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 للمشتركين الذين أنهوا تأهيلًا وهم على عتبة الدخول إلى سوق العمل.</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 لمن يفكر في تغيير مجال عمله خلال مسيرته المهنية.</a:t>
            </a:r>
          </a:p>
          <a:p>
            <a:pPr marL="0" indent="0" algn="just" rtl="1">
              <a:lnSpc>
                <a:spcPct val="150000"/>
              </a:lnSpc>
              <a:buNone/>
            </a:pPr>
            <a:endParaRPr lang="ar" sz="1400" dirty="0">
              <a:solidFill>
                <a:srgbClr val="2DBDD6"/>
              </a:solidFill>
            </a:endParaRPr>
          </a:p>
          <a:p>
            <a:pPr marL="0" indent="0" algn="just" rtl="1">
              <a:lnSpc>
                <a:spcPct val="150000"/>
              </a:lnSpc>
              <a:buNone/>
            </a:pPr>
            <a:r>
              <a:rPr lang="ar" sz="1600" b="0" i="0" u="none" baseline="0" dirty="0">
                <a:solidFill>
                  <a:srgbClr val="0068F5"/>
                </a:solidFill>
                <a:ea typeface="Calibri" panose="020F0502020204030204" pitchFamily="34" charset="0"/>
              </a:rPr>
              <a:t>مما الجدوى من التعرّف على الموقع؟</a:t>
            </a:r>
          </a:p>
          <a:p>
            <a:pPr marL="0" indent="0" algn="r" rtl="1">
              <a:lnSpc>
                <a:spcPct val="150000"/>
              </a:lnSpc>
              <a:buNone/>
            </a:pPr>
            <a:r>
              <a:rPr lang="ar" sz="1400" b="1" i="0" u="none" baseline="0" dirty="0">
                <a:ea typeface="Calibri" panose="020F0502020204030204" pitchFamily="34" charset="0"/>
              </a:rPr>
              <a:t>باختصار - موثوق، متاح، مريح ومحدّث. </a:t>
            </a:r>
          </a:p>
          <a:p>
            <a:pPr marL="0" indent="0" algn="r" rtl="1">
              <a:lnSpc>
                <a:spcPct val="150000"/>
              </a:lnSpc>
              <a:buNone/>
            </a:pPr>
            <a:r>
              <a:rPr lang="ar" sz="1400" b="1" i="0" u="none" baseline="0" dirty="0">
                <a:ea typeface="Calibri" panose="020F0502020204030204" pitchFamily="34" charset="0"/>
              </a:rPr>
              <a:t>(وإن لم نذكر ذلك بما فيه الكفاية - لا يحتاج منّا إلى أي تسجيل، وهو موقع مجاني!)</a:t>
            </a:r>
          </a:p>
          <a:p>
            <a:pPr marL="0" indent="0" algn="just" rtl="1">
              <a:lnSpc>
                <a:spcPct val="150000"/>
              </a:lnSpc>
              <a:buNone/>
            </a:pPr>
            <a:r>
              <a:rPr lang="ar" sz="1400" b="0" i="0" u="none" baseline="0" dirty="0">
                <a:ea typeface="Calibri" panose="020F0502020204030204" pitchFamily="34" charset="0"/>
              </a:rPr>
              <a:t>بمساعدة هذا الدليل، ستكتشفون كيف أن معرفة النظام بشكل بسيط وأساسي، سيتيح لكم المجال لتصفحه والتنقل فيه بسهولة. الموقع مريح للاستخدام، ومتاح للاستخدام من أجهزة الحاسوب والهواتف الذكية.. أي أنه يرافقنا في كل مكان وزمان.</a:t>
            </a:r>
          </a:p>
          <a:p>
            <a:pPr marL="0" indent="0" algn="just" rtl="1">
              <a:lnSpc>
                <a:spcPct val="150000"/>
              </a:lnSpc>
              <a:buNone/>
            </a:pPr>
            <a:r>
              <a:rPr lang="ar" sz="1400" b="0" i="0" u="none" baseline="0" dirty="0">
                <a:ea typeface="Calibri" panose="020F0502020204030204" pitchFamily="34" charset="0"/>
              </a:rPr>
              <a:t>الموقع لا يحتاج إلى تسجيل مسبق، وهو متاح لكل مستخدم. </a:t>
            </a:r>
          </a:p>
          <a:p>
            <a:pPr marL="0" indent="0" algn="just" rtl="1">
              <a:lnSpc>
                <a:spcPct val="150000"/>
              </a:lnSpc>
              <a:buNone/>
            </a:pPr>
            <a:r>
              <a:rPr lang="ar" sz="1400" b="0" i="0" u="none" baseline="0" dirty="0">
                <a:ea typeface="Calibri" panose="020F0502020204030204" pitchFamily="34" charset="0"/>
              </a:rPr>
              <a:t>الموقع يساعد أيضًا على توسيع إمكانيات المشترك، ويطلعه على مجالات عمل ومجالات دراسة لم يعرفها أو لم يفكر فيها من قبل؛ كما ويساعدنا على معرفة المعايير التي تساعدنا على تقييم مجالات العمل ومسارات الدراسة. إضافةً لذلك، يساعدنا على تدقيق المعلومات والمعطيات، ويوفّر لنا أدوات تساعدنا في تقليص الإمكانيات واتخاذ القرار المناسب.</a:t>
            </a:r>
          </a:p>
          <a:p>
            <a:pPr marL="0" indent="0" algn="just" rtl="1">
              <a:lnSpc>
                <a:spcPct val="150000"/>
              </a:lnSpc>
              <a:buNone/>
            </a:pPr>
            <a:r>
              <a:rPr lang="ar" sz="1400" b="0" i="0" u="none" baseline="0" dirty="0">
                <a:ea typeface="Calibri" panose="020F0502020204030204" pitchFamily="34" charset="0"/>
              </a:rPr>
              <a:t> </a:t>
            </a:r>
          </a:p>
          <a:p>
            <a:pPr marL="0" indent="0" algn="just" rtl="1">
              <a:lnSpc>
                <a:spcPct val="150000"/>
              </a:lnSpc>
              <a:buNone/>
            </a:pPr>
            <a:endParaRPr lang="ar" sz="1400" dirty="0"/>
          </a:p>
        </p:txBody>
      </p:sp>
      <p:sp>
        <p:nvSpPr>
          <p:cNvPr id="6" name="Slide Number Placeholder 5">
            <a:extLst>
              <a:ext uri="{FF2B5EF4-FFF2-40B4-BE49-F238E27FC236}">
                <a16:creationId xmlns:a16="http://schemas.microsoft.com/office/drawing/2014/main" id="{648654EC-BDEE-D0C2-9439-BD2BB2F9467D}"/>
              </a:ext>
            </a:extLst>
          </p:cNvPr>
          <p:cNvSpPr>
            <a:spLocks noGrp="1"/>
          </p:cNvSpPr>
          <p:nvPr>
            <p:ph type="sldNum" sz="quarter" idx="12"/>
          </p:nvPr>
        </p:nvSpPr>
        <p:spPr/>
        <p:txBody>
          <a:bodyPr/>
          <a:lstStyle/>
          <a:p>
            <a:pPr algn="r" rtl="1"/>
            <a:fld id="{7AFE9FC2-F1DF-4BA1-AA7A-C016E0D79B0A}" type="slidenum">
              <a:rPr/>
              <a:t>7</a:t>
            </a:fld>
            <a:endParaRPr lang="ar" dirty="0"/>
          </a:p>
        </p:txBody>
      </p:sp>
      <p:pic>
        <p:nvPicPr>
          <p:cNvPr id="7" name="Graphic 6" descr="Two squares and a zigzag line">
            <a:extLst>
              <a:ext uri="{FF2B5EF4-FFF2-40B4-BE49-F238E27FC236}">
                <a16:creationId xmlns:a16="http://schemas.microsoft.com/office/drawing/2014/main" id="{F07DC398-3514-2E83-8B92-4B0191AE6F0B}"/>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5" name="Rectangle: Rounded Corners 4">
            <a:hlinkClick r:id="rId4"/>
            <a:extLst>
              <a:ext uri="{FF2B5EF4-FFF2-40B4-BE49-F238E27FC236}">
                <a16:creationId xmlns:a16="http://schemas.microsoft.com/office/drawing/2014/main" id="{0D4E0782-2E42-5D51-B810-A3B2D6C114B2}"/>
              </a:ext>
            </a:extLst>
          </p:cNvPr>
          <p:cNvSpPr/>
          <p:nvPr/>
        </p:nvSpPr>
        <p:spPr>
          <a:xfrm>
            <a:off x="3054754" y="8719901"/>
            <a:ext cx="980268" cy="247973"/>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 sz="1400" b="0" i="0" u="none" kern="100" baseline="0" dirty="0">
                <a:solidFill>
                  <a:srgbClr val="143B67"/>
                </a:solidFill>
                <a:effectLst/>
                <a:latin typeface="Calibri" panose="020F0502020204030204" pitchFamily="34" charset="0"/>
                <a:ea typeface="DengXian" panose="02010600030101010101" pitchFamily="2" charset="-122"/>
                <a:cs typeface="Calibri" panose="020F0502020204030204" pitchFamily="34" charset="0"/>
              </a:rPr>
              <a:t>إلى الموقع</a:t>
            </a:r>
            <a:endParaRPr lang="ar" sz="1400" dirty="0">
              <a:solidFill>
                <a:srgbClr val="143B6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896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71487" y="666427"/>
            <a:ext cx="5915025" cy="8617057"/>
          </a:xfrm>
        </p:spPr>
        <p:txBody>
          <a:bodyPr>
            <a:normAutofit/>
          </a:bodyPr>
          <a:lstStyle/>
          <a:p>
            <a:pPr marL="0" indent="0" algn="just" rtl="1">
              <a:buNone/>
            </a:pPr>
            <a:r>
              <a:rPr lang="ar" sz="1600" b="0" i="0" u="none" baseline="0" dirty="0">
                <a:solidFill>
                  <a:srgbClr val="0068F5"/>
                </a:solidFill>
                <a:ea typeface="Calibri" panose="020F0502020204030204" pitchFamily="34" charset="0"/>
              </a:rPr>
              <a:t>بعد أن اطلعنا على مميزات الموقع، لماذا ننصحكم بقراءة الدليل؟ </a:t>
            </a:r>
          </a:p>
          <a:p>
            <a:pPr marL="0" indent="0" algn="just" rtl="1">
              <a:buNone/>
            </a:pPr>
            <a:endParaRPr lang="ar" sz="1600" dirty="0">
              <a:solidFill>
                <a:srgbClr val="2DBDD6"/>
              </a:solidFill>
            </a:endParaRPr>
          </a:p>
          <a:p>
            <a:pPr marL="0" indent="0" algn="just" rtl="1">
              <a:buNone/>
            </a:pPr>
            <a:r>
              <a:rPr lang="ar" sz="1600" b="0" i="0" u="none" baseline="0" dirty="0">
                <a:solidFill>
                  <a:srgbClr val="0068F5"/>
                </a:solidFill>
                <a:ea typeface="Calibri" panose="020F0502020204030204" pitchFamily="34" charset="0"/>
              </a:rPr>
              <a:t>لأنّ جميعنا نريد أن نكون ملائمين، مهنيين ومطّعين على آخر المستجدات. </a:t>
            </a:r>
          </a:p>
          <a:p>
            <a:pPr marL="0" indent="0" algn="just" rtl="1">
              <a:buNone/>
            </a:pPr>
            <a:endParaRPr lang="ar" sz="1400" dirty="0">
              <a:solidFill>
                <a:srgbClr val="143B67"/>
              </a:solidFill>
            </a:endParaRPr>
          </a:p>
          <a:p>
            <a:pPr marL="0" indent="0" algn="just" rtl="1">
              <a:buNone/>
            </a:pPr>
            <a:r>
              <a:rPr lang="ar" sz="1400" b="1" i="0" u="none" baseline="0" dirty="0">
                <a:ea typeface="Calibri" panose="020F0502020204030204" pitchFamily="34" charset="0"/>
              </a:rPr>
              <a:t>إذا دمجنا عفوداتا في سيرورات عملنا، سنتمكّن من: </a:t>
            </a:r>
          </a:p>
          <a:p>
            <a:pPr algn="just" rtl="1">
              <a:buFont typeface="Wingdings" panose="05000000000000000000" pitchFamily="2" charset="2"/>
              <a:buChar char="q"/>
            </a:pPr>
            <a:r>
              <a:rPr lang="ar" sz="1400" b="0" i="0" u="none" baseline="0" dirty="0">
                <a:ea typeface="Calibri" panose="020F0502020204030204" pitchFamily="34" charset="0"/>
              </a:rPr>
              <a:t> الانضمام إلى ثورة المعرفة وإطلاع المشتركين على معلومات محدّثة وشاملة.</a:t>
            </a:r>
          </a:p>
          <a:p>
            <a:pPr algn="just" rtl="1">
              <a:buFont typeface="Wingdings" panose="05000000000000000000" pitchFamily="2" charset="2"/>
              <a:buChar char="q"/>
            </a:pPr>
            <a:r>
              <a:rPr lang="ar" sz="1400" b="0" i="0" u="none" baseline="0" dirty="0">
                <a:ea typeface="Calibri" panose="020F0502020204030204" pitchFamily="34" charset="0"/>
              </a:rPr>
              <a:t> تحسين قدراتنا المهنية - وإضافة أداة عمل لصندوق أدواتنا، ممّا يمكّننا من الاحتراف في سيرورات المرافقة واتخاذ القرارات. </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 العمل وفقًا للدليل يمكّنكم من معرفة كيفية القيام بذلك بشكل عملي وملاءَم لطبيعة المستخدمين والسيناريوهات المختلفة. </a:t>
            </a:r>
          </a:p>
          <a:p>
            <a:pPr algn="just" rtl="1">
              <a:lnSpc>
                <a:spcPct val="150000"/>
              </a:lnSpc>
              <a:buFont typeface="Wingdings" panose="05000000000000000000" pitchFamily="2" charset="2"/>
              <a:buChar char="q"/>
            </a:pPr>
            <a:r>
              <a:rPr lang="ar" sz="1400" b="0" i="0" u="none" baseline="0" dirty="0">
                <a:ea typeface="Calibri" panose="020F0502020204030204" pitchFamily="34" charset="0"/>
              </a:rPr>
              <a:t> استغلال الوقت بشكل أفضل - بإمكانكم توجيه المشتركين إلى مصدر موثوق، يمكنهن من خلالها اكتساب الخبرة والمعلومات بأنفسهم، وبهذا الشكل تصبح لوقتكم معًا قيمة أكبر، وستتمكنون من التركيز على التعاون والمرافقة المهنية. </a:t>
            </a:r>
          </a:p>
          <a:p>
            <a:pPr marL="0" indent="0" algn="just" rtl="1">
              <a:buNone/>
            </a:pPr>
            <a:endParaRPr lang="ar" sz="1400" dirty="0"/>
          </a:p>
          <a:p>
            <a:pPr marL="0" indent="0" algn="just" rtl="1">
              <a:buNone/>
            </a:pPr>
            <a:r>
              <a:rPr lang="ar" sz="1600" b="0" i="0" u="none" baseline="0" dirty="0">
                <a:solidFill>
                  <a:srgbClr val="0068F5"/>
                </a:solidFill>
                <a:ea typeface="Calibri" panose="020F0502020204030204" pitchFamily="34" charset="0"/>
              </a:rPr>
              <a:t>ونقطة أخرى مهمة جدًا:</a:t>
            </a:r>
          </a:p>
        </p:txBody>
      </p:sp>
      <p:sp>
        <p:nvSpPr>
          <p:cNvPr id="2" name="Oval 1">
            <a:extLst>
              <a:ext uri="{FF2B5EF4-FFF2-40B4-BE49-F238E27FC236}">
                <a16:creationId xmlns:a16="http://schemas.microsoft.com/office/drawing/2014/main" id="{6E48AAD9-0D51-C16F-D5D4-21ADF422D2BC}"/>
              </a:ext>
            </a:extLst>
          </p:cNvPr>
          <p:cNvSpPr/>
          <p:nvPr/>
        </p:nvSpPr>
        <p:spPr>
          <a:xfrm>
            <a:off x="5580600" y="6082582"/>
            <a:ext cx="805912" cy="80591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DAD612C1-86AC-A83C-1F60-1DFC58A4E307}"/>
              </a:ext>
            </a:extLst>
          </p:cNvPr>
          <p:cNvSpPr/>
          <p:nvPr/>
        </p:nvSpPr>
        <p:spPr>
          <a:xfrm>
            <a:off x="603829" y="6475228"/>
            <a:ext cx="5424407" cy="2640419"/>
          </a:xfrm>
          <a:prstGeom prst="rect">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pPr>
            <a:r>
              <a:rPr lang="ar" sz="1400" b="0" i="0" u="none" baseline="0" dirty="0">
                <a:latin typeface="Calibri" panose="020F0502020204030204" pitchFamily="34" charset="0"/>
                <a:ea typeface="Calibri" panose="020F0502020204030204" pitchFamily="34" charset="0"/>
                <a:cs typeface="Calibri" panose="020F0502020204030204" pitchFamily="34" charset="0"/>
              </a:rPr>
              <a:t>عفوداتا هو بمثابة مركز لتطوير أهم المهارات في عالم العمل المتغيّر. المهارات الرقمية ضرورية للاندماج بشكل ناجح في سوق العمل، وهي من أهم مفاتيح النجاح في عالم العمل. </a:t>
            </a:r>
          </a:p>
          <a:p>
            <a:pPr algn="just" rtl="1">
              <a:lnSpc>
                <a:spcPct val="150000"/>
              </a:lnSpc>
            </a:pPr>
            <a:r>
              <a:rPr lang="ar" sz="1400" b="0" i="0" u="none" baseline="0" dirty="0">
                <a:latin typeface="Calibri" panose="020F0502020204030204" pitchFamily="34" charset="0"/>
                <a:ea typeface="Calibri" panose="020F0502020204030204" pitchFamily="34" charset="0"/>
                <a:cs typeface="Calibri" panose="020F0502020204030204" pitchFamily="34" charset="0"/>
              </a:rPr>
              <a:t>البحث والتعمّق في عالم العمل والدراسة، إلى جانب الهوية المهنية، من خلال موقع متاح وسهل الاستخدام، يساعدنا على تعزيز الشعور بالكفاءة الذاتية في البيئة الرقمية لدى المشتركين، بالإضافة إلى اكتساب المزيد من المعلومات والخبرة فيما يتعلق بالمسارات المهنية الممكنة. </a:t>
            </a:r>
          </a:p>
        </p:txBody>
      </p:sp>
      <p:pic>
        <p:nvPicPr>
          <p:cNvPr id="5" name="Graphic 4" descr="Two squares and a zigzag line">
            <a:extLst>
              <a:ext uri="{FF2B5EF4-FFF2-40B4-BE49-F238E27FC236}">
                <a16:creationId xmlns:a16="http://schemas.microsoft.com/office/drawing/2014/main" id="{F0F346A5-DAD7-418B-A53D-3C6067E8FA3D}"/>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89468" y="-1806641"/>
            <a:ext cx="878073" cy="4572000"/>
          </a:xfrm>
          <a:prstGeom prst="rect">
            <a:avLst/>
          </a:prstGeom>
        </p:spPr>
      </p:pic>
      <p:pic>
        <p:nvPicPr>
          <p:cNvPr id="6" name="Graphic 5" descr="Two squares and a zigzag line">
            <a:extLst>
              <a:ext uri="{FF2B5EF4-FFF2-40B4-BE49-F238E27FC236}">
                <a16:creationId xmlns:a16="http://schemas.microsoft.com/office/drawing/2014/main" id="{CA151B18-2BCF-E0DA-5B66-17236E61FB45}"/>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80795"/>
          <a:stretch/>
        </p:blipFill>
        <p:spPr>
          <a:xfrm rot="16200000">
            <a:off x="32449" y="6474530"/>
            <a:ext cx="878073" cy="4572000"/>
          </a:xfrm>
          <a:prstGeom prst="rect">
            <a:avLst/>
          </a:prstGeom>
        </p:spPr>
      </p:pic>
      <p:sp>
        <p:nvSpPr>
          <p:cNvPr id="7" name="Slide Number Placeholder 6">
            <a:extLst>
              <a:ext uri="{FF2B5EF4-FFF2-40B4-BE49-F238E27FC236}">
                <a16:creationId xmlns:a16="http://schemas.microsoft.com/office/drawing/2014/main" id="{3714B9FD-F7AA-D5D9-2D62-F8E2139758CC}"/>
              </a:ext>
            </a:extLst>
          </p:cNvPr>
          <p:cNvSpPr>
            <a:spLocks noGrp="1"/>
          </p:cNvSpPr>
          <p:nvPr>
            <p:ph type="sldNum" sz="quarter" idx="12"/>
          </p:nvPr>
        </p:nvSpPr>
        <p:spPr/>
        <p:txBody>
          <a:bodyPr/>
          <a:lstStyle/>
          <a:p>
            <a:pPr algn="r" rtl="1"/>
            <a:fld id="{7AFE9FC2-F1DF-4BA1-AA7A-C016E0D79B0A}" type="slidenum">
              <a:rPr/>
              <a:t>8</a:t>
            </a:fld>
            <a:endParaRPr lang="ar" dirty="0"/>
          </a:p>
        </p:txBody>
      </p:sp>
    </p:spTree>
    <p:extLst>
      <p:ext uri="{BB962C8B-B14F-4D97-AF65-F5344CB8AC3E}">
        <p14:creationId xmlns:p14="http://schemas.microsoft.com/office/powerpoint/2010/main" val="172954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C3592-64DE-931B-CBEB-08643F654F73}"/>
              </a:ext>
            </a:extLst>
          </p:cNvPr>
          <p:cNvSpPr/>
          <p:nvPr/>
        </p:nvSpPr>
        <p:spPr>
          <a:xfrm>
            <a:off x="0" y="-330346"/>
            <a:ext cx="6858000" cy="20869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23025EB6-0967-BBDA-1ED1-9691F55FE653}"/>
              </a:ext>
            </a:extLst>
          </p:cNvPr>
          <p:cNvSpPr>
            <a:spLocks noGrp="1"/>
          </p:cNvSpPr>
          <p:nvPr>
            <p:ph type="title"/>
          </p:nvPr>
        </p:nvSpPr>
        <p:spPr>
          <a:xfrm>
            <a:off x="471488" y="27894"/>
            <a:ext cx="5915025" cy="1914702"/>
          </a:xfrm>
        </p:spPr>
        <p:txBody>
          <a:bodyPr/>
          <a:lstStyle/>
          <a:p>
            <a:pPr algn="r" rtl="1"/>
            <a:r>
              <a:rPr lang="ar" b="0" i="0" u="none" baseline="0" dirty="0">
                <a:solidFill>
                  <a:schemeClr val="bg1"/>
                </a:solidFill>
              </a:rPr>
              <a:t>فصل ب: ماذا يشمل الموقع؟</a:t>
            </a:r>
            <a:br>
              <a:rPr lang="ar" dirty="0">
                <a:solidFill>
                  <a:schemeClr val="bg1"/>
                </a:solidFill>
              </a:rPr>
            </a:br>
            <a:r>
              <a:rPr lang="ar" sz="2000" b="0" i="0" u="none" baseline="0" dirty="0">
                <a:solidFill>
                  <a:srgbClr val="FFCD03"/>
                </a:solidFill>
              </a:rPr>
              <a:t>التعرّف على الموقع باختصار - ماذا يمكننا أن نجد في عفوداتا</a:t>
            </a:r>
            <a:endParaRPr lang="ar" dirty="0">
              <a:solidFill>
                <a:srgbClr val="FFCD03"/>
              </a:solidFill>
            </a:endParaRPr>
          </a:p>
        </p:txBody>
      </p:sp>
      <p:sp>
        <p:nvSpPr>
          <p:cNvPr id="3" name="Content Placeholder 2">
            <a:extLst>
              <a:ext uri="{FF2B5EF4-FFF2-40B4-BE49-F238E27FC236}">
                <a16:creationId xmlns:a16="http://schemas.microsoft.com/office/drawing/2014/main" id="{2BAB46F1-8D9E-946E-51A3-80DA5CFB3BD7}"/>
              </a:ext>
            </a:extLst>
          </p:cNvPr>
          <p:cNvSpPr>
            <a:spLocks noGrp="1"/>
          </p:cNvSpPr>
          <p:nvPr>
            <p:ph idx="1"/>
          </p:nvPr>
        </p:nvSpPr>
        <p:spPr>
          <a:xfrm>
            <a:off x="471487" y="1942596"/>
            <a:ext cx="5915025" cy="7427354"/>
          </a:xfrm>
        </p:spPr>
        <p:txBody>
          <a:bodyPr>
            <a:noAutofit/>
          </a:bodyPr>
          <a:lstStyle/>
          <a:p>
            <a:pPr marL="0" indent="0" algn="just" rtl="1">
              <a:lnSpc>
                <a:spcPct val="150000"/>
              </a:lnSpc>
              <a:buNone/>
            </a:pPr>
            <a:r>
              <a:rPr lang="ar" sz="1400" b="0" i="0" u="none" baseline="0" dirty="0">
                <a:ea typeface="Calibri" panose="020F0502020204030204" pitchFamily="34" charset="0"/>
              </a:rPr>
              <a:t>التعرّف على أداة رقمية، يتم دائمًا من خلال التجربة والخطأ. الطريقة الأفضل للتعرّف على الأداة الرقمية هي فهم الأسلوب التي تخدم فيها اهدافنا، وكيف يمكنها أن تعود علينا بالمنفعة. لذلك، اخترنا في هذا الفصل أن نستعرض مميزات وخصائص الموقع الأساسية. بالإضافة إلى تعريفكم إلى طرق أخرى لفهم آلية عمل الموقع. </a:t>
            </a:r>
            <a:r>
              <a:rPr lang="ar" sz="1400" b="1" i="0" u="none" kern="100" baseline="0" dirty="0">
                <a:solidFill>
                  <a:srgbClr val="000000"/>
                </a:solidFill>
                <a:effectLst/>
                <a:ea typeface="DengXian" panose="02010600030101010101" pitchFamily="2" charset="-122"/>
              </a:rPr>
              <a:t>نلفت انتباهكم</a:t>
            </a:r>
            <a:r>
              <a:rPr lang="ar" sz="1400" b="0" i="0" u="none" kern="100" baseline="0" dirty="0">
                <a:solidFill>
                  <a:srgbClr val="000000"/>
                </a:solidFill>
                <a:effectLst/>
                <a:ea typeface="DengXian" panose="02010600030101010101" pitchFamily="2" charset="-122"/>
              </a:rPr>
              <a:t>، الشرح الوارد في هذا الفصل هو شرح عام وأولي، وملائم بالأساس لمن لم يستخدموا الموقع من قبل. فيما بعد، بإمكانكم الاستعانة بهذا الشرح، كمرجع لعرض الموقع للمشترك. </a:t>
            </a:r>
            <a:endParaRPr lang="ar" sz="1400" kern="100" dirty="0">
              <a:effectLst/>
              <a:ea typeface="DengXian" panose="02010600030101010101" pitchFamily="2" charset="-122"/>
            </a:endParaRPr>
          </a:p>
          <a:p>
            <a:pPr marL="0" indent="0" algn="ctr" rtl="1">
              <a:buNone/>
            </a:pPr>
            <a:r>
              <a:rPr lang="ar" sz="1400" b="1" i="0" u="none" kern="100" baseline="0" dirty="0">
                <a:effectLst/>
                <a:ea typeface="DengXian" panose="02010600030101010101" pitchFamily="2" charset="-122"/>
              </a:rPr>
              <a:t>للشرح حول آلية عمل الموقع وكيفية البحث وإيجاد المعلومات فيه بالشكل الأفضل اضغطوا هنا</a:t>
            </a:r>
          </a:p>
          <a:p>
            <a:pPr marL="0" indent="0" algn="just" rtl="1">
              <a:buNone/>
            </a:pPr>
            <a:endParaRPr lang="ar" sz="1400" dirty="0"/>
          </a:p>
          <a:p>
            <a:pPr marL="0" indent="0" algn="ctr" rtl="1">
              <a:lnSpc>
                <a:spcPct val="107000"/>
              </a:lnSpc>
              <a:spcAft>
                <a:spcPts val="800"/>
              </a:spcAft>
              <a:buNone/>
            </a:pPr>
            <a:endParaRPr lang="ar" sz="1400" b="1" kern="100" dirty="0">
              <a:effectLst/>
              <a:ea typeface="DengXian" panose="02010600030101010101" pitchFamily="2" charset="-122"/>
            </a:endParaRPr>
          </a:p>
          <a:p>
            <a:pPr marL="0" indent="0" algn="ctr" rtl="1">
              <a:lnSpc>
                <a:spcPct val="107000"/>
              </a:lnSpc>
              <a:spcAft>
                <a:spcPts val="800"/>
              </a:spcAft>
              <a:buNone/>
            </a:pPr>
            <a:r>
              <a:rPr lang="ar" sz="1400" b="1" i="0" u="none" kern="100" baseline="0" dirty="0">
                <a:effectLst/>
                <a:ea typeface="DengXian" panose="02010600030101010101" pitchFamily="2" charset="-122"/>
              </a:rPr>
              <a:t>أو سجلوا للقاء الإرشادي الشهري للموقع، الذي يقام كل يوم خميس أخير من الشهر، عند الساعة 10:00.  </a:t>
            </a:r>
            <a:endParaRPr lang="ar" sz="1400" b="1" kern="100" dirty="0">
              <a:effectLst/>
              <a:ea typeface="DengXian" panose="02010600030101010101" pitchFamily="2" charset="-122"/>
            </a:endParaRPr>
          </a:p>
          <a:p>
            <a:pPr marL="0" indent="0" algn="just" rtl="1">
              <a:lnSpc>
                <a:spcPct val="107000"/>
              </a:lnSpc>
              <a:spcAft>
                <a:spcPts val="800"/>
              </a:spcAft>
              <a:buNone/>
            </a:pPr>
            <a:endParaRPr lang="ar" sz="1400" kern="100" dirty="0">
              <a:effectLst/>
              <a:ea typeface="DengXian" panose="02010600030101010101" pitchFamily="2" charset="-122"/>
            </a:endParaRPr>
          </a:p>
          <a:p>
            <a:pPr marL="0" indent="0" algn="just" rtl="1">
              <a:lnSpc>
                <a:spcPct val="150000"/>
              </a:lnSpc>
              <a:spcAft>
                <a:spcPts val="800"/>
              </a:spcAft>
              <a:buNone/>
            </a:pPr>
            <a:r>
              <a:rPr lang="ar" sz="1400" b="0" i="0" u="none" kern="100" baseline="0" dirty="0">
                <a:effectLst/>
                <a:ea typeface="DengXian" panose="02010600030101010101" pitchFamily="2" charset="-122"/>
              </a:rPr>
              <a:t>نؤمن أنه من خلال الشرح والتجربة، ستتمكّنون من تحويل هذه الأداة إلى وسيلة تساعدكم على تحسين سيرورات المرافقة. الطريقة الأفضل لتعلّم كيفية استخدام الأداة الرقمية </a:t>
            </a:r>
            <a:r>
              <a:rPr lang="ar" sz="1400" b="0" i="0" u="none" kern="100" baseline="0" dirty="0">
                <a:ea typeface="DengXian" panose="02010600030101010101" pitchFamily="2" charset="-122"/>
              </a:rPr>
              <a:t>هي تجريبها، ممارستها </a:t>
            </a:r>
            <a:r>
              <a:rPr lang="ar" sz="1400" b="0" i="0" u="none" kern="100" baseline="0" dirty="0">
                <a:effectLst/>
                <a:ea typeface="DengXian" panose="02010600030101010101" pitchFamily="2" charset="-122"/>
              </a:rPr>
              <a:t>وبحصها بأنفسنا. هناك مستخدمون بحاجة إلى إتاحات وملاءَمات مختلفة وطرق مرافقة مختلفة، قبل أن يشعروا بثقة كاملة للقيام بذلك بأنفسهم. في تتمّة الدليل، ستجدون مبادئ ترافقكم وتساعدكم على ذلك. </a:t>
            </a:r>
          </a:p>
          <a:p>
            <a:pPr marL="0" indent="0" algn="just" rtl="1">
              <a:lnSpc>
                <a:spcPct val="150000"/>
              </a:lnSpc>
              <a:spcAft>
                <a:spcPts val="800"/>
              </a:spcAft>
              <a:buNone/>
            </a:pPr>
            <a:r>
              <a:rPr lang="ar" sz="1400" b="1" i="0" u="none" kern="100" baseline="0" dirty="0">
                <a:effectLst/>
                <a:ea typeface="DengXian" panose="02010600030101010101" pitchFamily="2" charset="-122"/>
              </a:rPr>
              <a:t>قبل أن نتابع: </a:t>
            </a:r>
            <a:r>
              <a:rPr lang="ar" sz="1400" b="0" i="0" u="none" kern="100" baseline="0" dirty="0">
                <a:effectLst/>
                <a:ea typeface="DengXian" panose="02010600030101010101" pitchFamily="2" charset="-122"/>
              </a:rPr>
              <a:t>ذكرنا أنّ الممارسة هي المفتاح الأساسي للتعرّف على الأداة. في هذه الحالة، ننصحكم بالمشاهدة بأنفسكم، وبقراءة الشرح بالتزامُن مع دخولكم إلى الموقع عبر الهاتف الذكي وتجربته بأنفسكم.</a:t>
            </a:r>
          </a:p>
          <a:p>
            <a:pPr marL="0" indent="0" algn="just" rtl="1">
              <a:lnSpc>
                <a:spcPct val="107000"/>
              </a:lnSpc>
              <a:spcAft>
                <a:spcPts val="800"/>
              </a:spcAft>
              <a:buNone/>
            </a:pPr>
            <a:endParaRPr lang="ar" sz="1400" kern="100" dirty="0">
              <a:ea typeface="DengXian" panose="02010600030101010101" pitchFamily="2" charset="-122"/>
            </a:endParaRPr>
          </a:p>
          <a:p>
            <a:pPr marL="0" indent="0" algn="just" rtl="1">
              <a:lnSpc>
                <a:spcPct val="107000"/>
              </a:lnSpc>
              <a:spcAft>
                <a:spcPts val="800"/>
              </a:spcAft>
              <a:buNone/>
            </a:pPr>
            <a:endParaRPr lang="ar" sz="1400" kern="100" dirty="0">
              <a:effectLst/>
              <a:ea typeface="DengXian" panose="02010600030101010101" pitchFamily="2" charset="-122"/>
            </a:endParaRPr>
          </a:p>
          <a:p>
            <a:pPr marL="0" indent="0" algn="just" rtl="1">
              <a:lnSpc>
                <a:spcPct val="107000"/>
              </a:lnSpc>
              <a:spcAft>
                <a:spcPts val="800"/>
              </a:spcAft>
              <a:buNone/>
            </a:pPr>
            <a:endParaRPr lang="ar" sz="1400" kern="100" dirty="0">
              <a:ea typeface="DengXian" panose="02010600030101010101" pitchFamily="2" charset="-122"/>
            </a:endParaRPr>
          </a:p>
          <a:p>
            <a:pPr marL="0" indent="0" algn="just" rtl="1">
              <a:lnSpc>
                <a:spcPct val="107000"/>
              </a:lnSpc>
              <a:spcAft>
                <a:spcPts val="800"/>
              </a:spcAft>
              <a:buNone/>
            </a:pPr>
            <a:endParaRPr lang="ar" sz="1400" kern="100" dirty="0">
              <a:effectLst/>
              <a:ea typeface="DengXian" panose="02010600030101010101" pitchFamily="2" charset="-122"/>
            </a:endParaRPr>
          </a:p>
          <a:p>
            <a:pPr marL="0" indent="0" algn="just" rtl="1">
              <a:buNone/>
            </a:pPr>
            <a:endParaRPr lang="ar" sz="1400" dirty="0"/>
          </a:p>
        </p:txBody>
      </p:sp>
      <p:pic>
        <p:nvPicPr>
          <p:cNvPr id="8" name="Graphic 7" descr="Two squares and a zigzag line">
            <a:extLst>
              <a:ext uri="{FF2B5EF4-FFF2-40B4-BE49-F238E27FC236}">
                <a16:creationId xmlns:a16="http://schemas.microsoft.com/office/drawing/2014/main" id="{A0676CF1-51D6-92B6-B5F4-A17E0649CB4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80795"/>
          <a:stretch/>
        </p:blipFill>
        <p:spPr>
          <a:xfrm>
            <a:off x="6455476" y="-2054614"/>
            <a:ext cx="878073" cy="4572000"/>
          </a:xfrm>
          <a:prstGeom prst="rect">
            <a:avLst/>
          </a:prstGeom>
        </p:spPr>
      </p:pic>
      <p:sp>
        <p:nvSpPr>
          <p:cNvPr id="9" name="Rectangle: Rounded Corners 8">
            <a:hlinkClick r:id="" action="ppaction://noaction"/>
            <a:extLst>
              <a:ext uri="{FF2B5EF4-FFF2-40B4-BE49-F238E27FC236}">
                <a16:creationId xmlns:a16="http://schemas.microsoft.com/office/drawing/2014/main" id="{9588FDB0-ED1A-656E-E607-4895C6D515AF}"/>
              </a:ext>
            </a:extLst>
          </p:cNvPr>
          <p:cNvSpPr/>
          <p:nvPr/>
        </p:nvSpPr>
        <p:spPr>
          <a:xfrm>
            <a:off x="2549316" y="5656273"/>
            <a:ext cx="1542377" cy="347457"/>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SA" sz="1400" b="0" i="0" u="none" kern="100" baseline="0" dirty="0">
                <a:solidFill>
                  <a:srgbClr val="143B67"/>
                </a:solidFill>
                <a:effectLst/>
                <a:latin typeface="Calibri" panose="020F0502020204030204" pitchFamily="34" charset="0"/>
                <a:ea typeface="DengXian" panose="02010600030101010101" pitchFamily="2" charset="-122"/>
                <a:cs typeface="Calibri" panose="020F0502020204030204" pitchFamily="34" charset="0"/>
                <a:hlinkClick r:id="rId4"/>
              </a:rPr>
              <a:t>ل</a:t>
            </a:r>
            <a:r>
              <a:rPr lang="ar" sz="1400" b="0" i="0" u="none" kern="100" baseline="0" dirty="0">
                <a:solidFill>
                  <a:srgbClr val="143B67"/>
                </a:solidFill>
                <a:effectLst/>
                <a:latin typeface="Calibri" panose="020F0502020204030204" pitchFamily="34" charset="0"/>
                <a:ea typeface="DengXian" panose="02010600030101010101" pitchFamily="2" charset="-122"/>
                <a:cs typeface="Calibri" panose="020F0502020204030204" pitchFamily="34" charset="0"/>
                <a:hlinkClick r:id="rId4"/>
              </a:rPr>
              <a:t>لرابط </a:t>
            </a:r>
            <a:endParaRPr lang="ar" sz="1400" dirty="0">
              <a:solidFill>
                <a:srgbClr val="143B67"/>
              </a:solidFill>
              <a:latin typeface="Calibri" panose="020F0502020204030204" pitchFamily="34" charset="0"/>
              <a:cs typeface="Calibri" panose="020F0502020204030204" pitchFamily="34" charset="0"/>
            </a:endParaRPr>
          </a:p>
        </p:txBody>
      </p:sp>
      <p:sp>
        <p:nvSpPr>
          <p:cNvPr id="10" name="Rectangle: Rounded Corners 9">
            <a:hlinkClick r:id="" action="ppaction://noaction"/>
            <a:extLst>
              <a:ext uri="{FF2B5EF4-FFF2-40B4-BE49-F238E27FC236}">
                <a16:creationId xmlns:a16="http://schemas.microsoft.com/office/drawing/2014/main" id="{E5EFD08F-18A0-5616-F478-C18D855D1061}"/>
              </a:ext>
            </a:extLst>
          </p:cNvPr>
          <p:cNvSpPr/>
          <p:nvPr/>
        </p:nvSpPr>
        <p:spPr>
          <a:xfrm>
            <a:off x="2549316" y="9022493"/>
            <a:ext cx="1542377" cy="347457"/>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 sz="1400" b="0" i="0" u="none" kern="100" baseline="0" dirty="0">
                <a:solidFill>
                  <a:srgbClr val="143B67"/>
                </a:solidFill>
                <a:effectLst/>
                <a:latin typeface="Calibri" panose="020F0502020204030204" pitchFamily="34" charset="0"/>
                <a:ea typeface="DengXian" panose="02010600030101010101" pitchFamily="2" charset="-122"/>
                <a:cs typeface="Calibri" panose="020F0502020204030204" pitchFamily="34" charset="0"/>
                <a:hlinkClick r:id="rId5"/>
              </a:rPr>
              <a:t>إلى الموقع</a:t>
            </a:r>
            <a:endParaRPr lang="ar" sz="1400" dirty="0">
              <a:solidFill>
                <a:srgbClr val="143B67"/>
              </a:solidFill>
              <a:latin typeface="Calibri" panose="020F0502020204030204" pitchFamily="34" charset="0"/>
              <a:cs typeface="Calibri" panose="020F0502020204030204" pitchFamily="34" charset="0"/>
            </a:endParaRPr>
          </a:p>
        </p:txBody>
      </p:sp>
      <p:sp>
        <p:nvSpPr>
          <p:cNvPr id="5" name="Rectangle: Rounded Corners 4">
            <a:hlinkClick r:id="" action="ppaction://noaction"/>
            <a:extLst>
              <a:ext uri="{FF2B5EF4-FFF2-40B4-BE49-F238E27FC236}">
                <a16:creationId xmlns:a16="http://schemas.microsoft.com/office/drawing/2014/main" id="{0B89B48B-1821-036C-BCC1-6C5AC4B12E8F}"/>
              </a:ext>
            </a:extLst>
          </p:cNvPr>
          <p:cNvSpPr/>
          <p:nvPr/>
        </p:nvSpPr>
        <p:spPr>
          <a:xfrm>
            <a:off x="2549316" y="4447299"/>
            <a:ext cx="1542378" cy="347457"/>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 sz="1400" b="0" i="0" u="none" kern="100" baseline="0" dirty="0">
                <a:solidFill>
                  <a:srgbClr val="143B67"/>
                </a:solidFill>
                <a:effectLst/>
                <a:latin typeface="Calibri" panose="020F0502020204030204" pitchFamily="34" charset="0"/>
                <a:ea typeface="DengXian" panose="02010600030101010101" pitchFamily="2" charset="-122"/>
                <a:cs typeface="Calibri" panose="020F0502020204030204" pitchFamily="34" charset="0"/>
                <a:hlinkClick r:id="rId6"/>
              </a:rPr>
              <a:t>للدليل عبر الموقع</a:t>
            </a:r>
            <a:endParaRPr lang="ar" sz="1400" dirty="0">
              <a:solidFill>
                <a:srgbClr val="143B6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6207911"/>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2">
      <a:majorFont>
        <a:latin typeface="Heebo"/>
        <a:ea typeface=""/>
        <a:cs typeface="Heebo"/>
      </a:majorFont>
      <a:minorFont>
        <a:latin typeface="Heebo"/>
        <a:ea typeface=""/>
        <a:cs typeface="Heebo"/>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146</TotalTime>
  <Words>7383</Words>
  <Application>Microsoft Office PowerPoint</Application>
  <PresentationFormat>נייר A4 ‏(210x297 מ"מ)</PresentationFormat>
  <Paragraphs>567</Paragraphs>
  <Slides>44</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44</vt:i4>
      </vt:variant>
    </vt:vector>
  </HeadingPairs>
  <TitlesOfParts>
    <vt:vector size="53" baseType="lpstr">
      <vt:lpstr>DengXian</vt:lpstr>
      <vt:lpstr>Aharoni</vt:lpstr>
      <vt:lpstr>Alef</vt:lpstr>
      <vt:lpstr>Arial</vt:lpstr>
      <vt:lpstr>Calibri</vt:lpstr>
      <vt:lpstr>Noto Sans Symbols</vt:lpstr>
      <vt:lpstr>Times New Roman</vt:lpstr>
      <vt:lpstr>Wingdings</vt:lpstr>
      <vt:lpstr>Office Theme</vt:lpstr>
      <vt:lpstr>حقائق لم تعرفوها عن عفوداتا</vt:lpstr>
      <vt:lpstr>دليل لدمج عفوداتا  في سيرورات المرافقة المهنية      </vt:lpstr>
      <vt:lpstr>فهرس المحتويات </vt:lpstr>
      <vt:lpstr>מצגת של PowerPoint‏</vt:lpstr>
      <vt:lpstr>فصل أ - نبذة عن عفوداتا كل المعلومات لاختيار مجال الدراسة ومجال العمل</vt:lpstr>
      <vt:lpstr>מצגת של PowerPoint‏</vt:lpstr>
      <vt:lpstr>מצגת של PowerPoint‏</vt:lpstr>
      <vt:lpstr>מצגת של PowerPoint‏</vt:lpstr>
      <vt:lpstr>فصل ب: ماذا يشمل الموقع؟ التعرّف على الموقع باختصار - ماذا يمكننا أن نجد في عفوداتا</vt:lpstr>
      <vt:lpstr>فصل ب</vt:lpstr>
      <vt:lpstr>מצגת של PowerPoint‏</vt:lpstr>
      <vt:lpstr>فصل ب</vt:lpstr>
      <vt:lpstr>מצגת של PowerPoint‏</vt:lpstr>
      <vt:lpstr>فصل جـ: نموذج العمل  كيف ندمج عفوداتا في سيرورات المرافقة المهنية؟   </vt:lpstr>
      <vt:lpstr>מצגת של PowerPoint‏</vt:lpstr>
      <vt:lpstr>كيف ندمج عفوداتا في سيرورات المرافقة المهنية؟ ما هي مراحل المرافقة؟     </vt:lpstr>
      <vt:lpstr>مرحلة 1 - اللقاء الأولي التعرّف بشكل أولي على المشترك</vt:lpstr>
      <vt:lpstr>مرحلة 2 - تعارُف رقمي أولي مع المشترك  تقييم المهارات الرقمية</vt:lpstr>
      <vt:lpstr>מצגת של PowerPoint‏</vt:lpstr>
      <vt:lpstr>מצגת של PowerPoint‏</vt:lpstr>
      <vt:lpstr>مرحلة 3 - إتاحة الموقع بشكل أولي  </vt:lpstr>
      <vt:lpstr>מצגת של PowerPoint‏</vt:lpstr>
      <vt:lpstr>مرحلة 4 - فهم الأهداف المهنية بشكل أولي  </vt:lpstr>
      <vt:lpstr>مرحلة 5 - مرحلة التنفيذ المستقل نجرّب معًا</vt:lpstr>
      <vt:lpstr>من هي نماذجنا؟  نماذج عفوداتا الـ 4</vt:lpstr>
      <vt:lpstr>מצגת של PowerPoint‏</vt:lpstr>
      <vt:lpstr>מצגת של PowerPoint‏</vt:lpstr>
      <vt:lpstr>מצגת של PowerPoint‏</vt:lpstr>
      <vt:lpstr>מצגת של PowerPoint‏</vt:lpstr>
      <vt:lpstr>مرحلة 6 - تلخيص تأمُّل ومراجعة السيرورة</vt:lpstr>
      <vt:lpstr>מצגת של PowerPoint‏</vt:lpstr>
      <vt:lpstr>لنتحدّث عن التأمُّل وظيفة التأمل في التعرّف على أداة رقمية جديدة</vt:lpstr>
      <vt:lpstr>מצגת של PowerPoint‏</vt:lpstr>
      <vt:lpstr>تمرين المستقبلات التسعة أداة لبلورة الرؤيا والميول المهنية</vt:lpstr>
      <vt:lpstr>מצגת של PowerPoint‏</vt:lpstr>
      <vt:lpstr>מצגת של PowerPoint‏</vt:lpstr>
      <vt:lpstr>تمرين المستقبلات التسعة أداة لبلورة الرؤيا والميول المهنية</vt:lpstr>
      <vt:lpstr>استبيان هولاند للتوجيه المهني </vt:lpstr>
      <vt:lpstr>מצגת של PowerPoint‏</vt:lpstr>
      <vt:lpstr>استبيان المهارات الرقمية  يعتمد على أداة مخصصة للسلطات والمنظمات - استبيان قياس مستوى المهارات الرقمية للمشتركين في البرنامج، تبيت جوينت  </vt:lpstr>
      <vt:lpstr>استبيان المهارات الرقمية  يعتمد على أداة مخصصة للسلطات والمنظمات - استبيان قياس مستوى المهارات الرقمية للمشتركين في البرنامج، تبيت جوينت  </vt:lpstr>
      <vt:lpstr>استبيان المهارات الرقمية  يعتمد على أداة مخصصة للسلطات والمنظمات - استبيان قياس مستوى المهارات الرقمية للمشتركين في البرنامج، تبيت جوينت  </vt:lpstr>
      <vt:lpstr>استبيان المهارات الرقمية  أسئلة معروفة للتعرّف على مهارات المشترك الرقمية</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 Ben Hamo</dc:creator>
  <cp:lastModifiedBy>Maram Shehada</cp:lastModifiedBy>
  <cp:revision>159</cp:revision>
  <dcterms:created xsi:type="dcterms:W3CDTF">2023-04-16T11:17:46Z</dcterms:created>
  <dcterms:modified xsi:type="dcterms:W3CDTF">2024-01-17T12:39:10Z</dcterms:modified>
</cp:coreProperties>
</file>